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60" r:id="rId4"/>
    <p:sldId id="258" r:id="rId5"/>
    <p:sldId id="265" r:id="rId6"/>
    <p:sldId id="263" r:id="rId7"/>
    <p:sldId id="266" r:id="rId8"/>
    <p:sldId id="269" r:id="rId9"/>
    <p:sldId id="268" r:id="rId10"/>
    <p:sldId id="270" r:id="rId11"/>
    <p:sldId id="272" r:id="rId12"/>
    <p:sldId id="271" r:id="rId13"/>
    <p:sldId id="280" r:id="rId14"/>
    <p:sldId id="283" r:id="rId15"/>
    <p:sldId id="275" r:id="rId16"/>
    <p:sldId id="287" r:id="rId17"/>
    <p:sldId id="288" r:id="rId18"/>
    <p:sldId id="289" r:id="rId19"/>
    <p:sldId id="277" r:id="rId20"/>
    <p:sldId id="278" r:id="rId21"/>
    <p:sldId id="279" r:id="rId22"/>
    <p:sldId id="294" r:id="rId23"/>
    <p:sldId id="291" r:id="rId24"/>
    <p:sldId id="292" r:id="rId25"/>
    <p:sldId id="293"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92" autoAdjust="0"/>
    <p:restoredTop sz="94660"/>
  </p:normalViewPr>
  <p:slideViewPr>
    <p:cSldViewPr>
      <p:cViewPr varScale="1">
        <p:scale>
          <a:sx n="118" d="100"/>
          <a:sy n="118" d="100"/>
        </p:scale>
        <p:origin x="-11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F234A3-37A9-4CF4-B50D-530201AA944E}" type="datetimeFigureOut">
              <a:rPr lang="ru-RU" smtClean="0"/>
              <a:pPr/>
              <a:t>07.10.2021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A727E7-EFC8-4E20-8523-F3DFE4B28061}"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7"/>
          <p:cNvSpPr>
            <a:spLocks noGrp="1" noChangeArrowheads="1"/>
          </p:cNvSpPr>
          <p:nvPr>
            <p:ph type="sldNum" sz="quarter"/>
          </p:nvPr>
        </p:nvSpPr>
        <p:spPr>
          <a:noFill/>
          <a:ln>
            <a:round/>
            <a:headEnd/>
            <a:tailEnd/>
          </a:ln>
        </p:spPr>
        <p:txBody>
          <a:bodyPr/>
          <a:lstStyle/>
          <a:p>
            <a:fld id="{B79F6D8A-9E19-40E4-ACB0-108275FB9350}" type="slidenum">
              <a:rPr lang="ru-RU"/>
              <a:pPr/>
              <a:t>22</a:t>
            </a:fld>
            <a:endParaRPr lang="ru-RU"/>
          </a:p>
        </p:txBody>
      </p:sp>
      <p:sp>
        <p:nvSpPr>
          <p:cNvPr id="29699" name="Rectangle 1"/>
          <p:cNvSpPr txBox="1">
            <a:spLocks noGrp="1" noRot="1" noChangeAspect="1" noChangeArrowheads="1" noTextEdit="1"/>
          </p:cNvSpPr>
          <p:nvPr>
            <p:ph type="sldImg"/>
          </p:nvPr>
        </p:nvSpPr>
        <p:spPr>
          <a:xfrm>
            <a:off x="1143000" y="685800"/>
            <a:ext cx="4573588" cy="3430588"/>
          </a:xfrm>
          <a:ln/>
        </p:spPr>
      </p:sp>
      <p:sp>
        <p:nvSpPr>
          <p:cNvPr id="29700" name="Rectangle 2"/>
          <p:cNvSpPr txBox="1">
            <a:spLocks noGrp="1" noChangeArrowheads="1"/>
          </p:cNvSpPr>
          <p:nvPr>
            <p:ph type="body" idx="1"/>
          </p:nvPr>
        </p:nvSpPr>
        <p:spPr>
          <a:xfrm>
            <a:off x="685640" y="4343912"/>
            <a:ext cx="5488322" cy="4203549"/>
          </a:xfrm>
          <a:noFill/>
        </p:spPr>
        <p:txBody>
          <a:bodyPr wrap="none" anchor="ctr"/>
          <a:lstStyle/>
          <a:p>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720" y="357167"/>
            <a:ext cx="8643998" cy="1428759"/>
          </a:xfrm>
        </p:spPr>
        <p:txBody>
          <a:bodyPr>
            <a:normAutofit/>
          </a:bodyPr>
          <a:lstStyle/>
          <a:p>
            <a:pPr algn="l"/>
            <a:r>
              <a:rPr lang="ru-RU" sz="2400" b="1" dirty="0" smtClean="0">
                <a:latin typeface="Times New Roman" pitchFamily="18" charset="0"/>
                <a:cs typeface="Times New Roman" pitchFamily="18" charset="0"/>
              </a:rPr>
              <a:t>Тема 6. Государственно-частное партнерство как механизм поддержки инновационной деятельности</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28596" y="2143116"/>
            <a:ext cx="8501122" cy="2214578"/>
          </a:xfrm>
        </p:spPr>
        <p:txBody>
          <a:bodyPr>
            <a:normAutofit/>
          </a:bodyPr>
          <a:lstStyle/>
          <a:p>
            <a:pPr marL="342900" indent="-342900" algn="l">
              <a:buFont typeface="+mj-lt"/>
              <a:buAutoNum type="arabicPeriod"/>
            </a:pPr>
            <a:r>
              <a:rPr lang="ru-RU" sz="1800" b="1" dirty="0" smtClean="0">
                <a:solidFill>
                  <a:schemeClr val="tx1"/>
                </a:solidFill>
                <a:latin typeface="Times New Roman" pitchFamily="18" charset="0"/>
                <a:cs typeface="Times New Roman" pitchFamily="18" charset="0"/>
              </a:rPr>
              <a:t>Инновационный потенциал предпринимателей</a:t>
            </a:r>
          </a:p>
          <a:p>
            <a:pPr marL="342900" indent="-342900" algn="l">
              <a:buFont typeface="+mj-lt"/>
              <a:buAutoNum type="arabicPeriod"/>
            </a:pPr>
            <a:r>
              <a:rPr lang="ru-RU" sz="1800" b="1" dirty="0" smtClean="0">
                <a:solidFill>
                  <a:srgbClr val="000000"/>
                </a:solidFill>
                <a:latin typeface="Times New Roman" pitchFamily="18" charset="0"/>
                <a:ea typeface="Times New Roman" pitchFamily="18" charset="0"/>
                <a:cs typeface="Times New Roman" pitchFamily="18" charset="0"/>
              </a:rPr>
              <a:t>Возможности заняться инновационным проектом</a:t>
            </a:r>
          </a:p>
          <a:p>
            <a:pPr marL="342900" indent="-342900" algn="l">
              <a:buFont typeface="+mj-lt"/>
              <a:buAutoNum type="arabicPeriod"/>
            </a:pPr>
            <a:r>
              <a:rPr lang="ru-RU" sz="1800" b="1" dirty="0" smtClean="0">
                <a:solidFill>
                  <a:srgbClr val="000000"/>
                </a:solidFill>
                <a:latin typeface="Times New Roman" pitchFamily="18" charset="0"/>
                <a:ea typeface="Times New Roman" pitchFamily="18" charset="0"/>
                <a:cs typeface="Times New Roman" pitchFamily="18" charset="0"/>
              </a:rPr>
              <a:t>Ограничения на пути предпринимателей к инновации.</a:t>
            </a:r>
          </a:p>
          <a:p>
            <a:pPr marL="342900" indent="-342900" algn="l">
              <a:buFont typeface="+mj-lt"/>
              <a:buAutoNum type="arabicPeriod"/>
            </a:pPr>
            <a:r>
              <a:rPr lang="ru-RU" sz="1800" b="1" dirty="0" smtClean="0">
                <a:solidFill>
                  <a:srgbClr val="000000"/>
                </a:solidFill>
                <a:latin typeface="Times New Roman" pitchFamily="18" charset="0"/>
                <a:cs typeface="Times New Roman" pitchFamily="18" charset="0"/>
              </a:rPr>
              <a:t> Партнерство государства и бизнеса в инновационной деятельности</a:t>
            </a:r>
          </a:p>
          <a:p>
            <a:pPr marL="342900" indent="-342900" algn="l">
              <a:buFont typeface="+mj-lt"/>
              <a:buAutoNum type="arabicPeriod"/>
            </a:pPr>
            <a:r>
              <a:rPr lang="ru-RU" sz="1800" b="1" dirty="0" smtClean="0">
                <a:solidFill>
                  <a:srgbClr val="000000"/>
                </a:solidFill>
                <a:latin typeface="Times New Roman" pitchFamily="18" charset="0"/>
                <a:cs typeface="Times New Roman" pitchFamily="18" charset="0"/>
              </a:rPr>
              <a:t>ГЧП за рубежом</a:t>
            </a:r>
            <a:endParaRPr lang="ru-RU" sz="18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32656"/>
            <a:ext cx="8568952" cy="5632311"/>
          </a:xfrm>
          <a:prstGeom prst="rect">
            <a:avLst/>
          </a:prstGeom>
        </p:spPr>
        <p:txBody>
          <a:bodyPr wrap="square">
            <a:spAutoFit/>
          </a:bodyPr>
          <a:lstStyle/>
          <a:p>
            <a:r>
              <a:rPr lang="ru-RU" sz="2400" dirty="0" smtClean="0">
                <a:latin typeface="Times New Roman" pitchFamily="18" charset="0"/>
                <a:cs typeface="Times New Roman" pitchFamily="18" charset="0"/>
              </a:rPr>
              <a:t>Необходимость активного участия государства в инновационном процессе, в выработке и реализации стратегии инновационного прорыва диктуется несколькими факторами.</a:t>
            </a:r>
          </a:p>
          <a:p>
            <a:r>
              <a:rPr lang="ru-RU" sz="2400" b="1" dirty="0" smtClean="0">
                <a:latin typeface="Times New Roman" pitchFamily="18" charset="0"/>
                <a:cs typeface="Times New Roman" pitchFamily="18" charset="0"/>
              </a:rPr>
              <a:t>Во-первых,</a:t>
            </a:r>
            <a:r>
              <a:rPr lang="ru-RU" sz="2400" dirty="0" smtClean="0">
                <a:latin typeface="Times New Roman" pitchFamily="18" charset="0"/>
                <a:cs typeface="Times New Roman" pitchFamily="18" charset="0"/>
              </a:rPr>
              <a:t> государство по уровню и горизонту своего видения и своей ответственности далеко превосходит горизонт и ответственность отдельного предпринимателя или группы предпринимателей. Обязанность государства — объемное и долгосрочное видение, принятие стратегических решений с учетом всех возможных их последствий. Если государство не выполняет эти функции, оно становится опасным и для общества, и для предпринимателей.</a:t>
            </a:r>
          </a:p>
          <a:p>
            <a:r>
              <a:rPr lang="ru-RU" sz="2400" b="1" dirty="0" smtClean="0">
                <a:latin typeface="Times New Roman" pitchFamily="18" charset="0"/>
                <a:cs typeface="Times New Roman" pitchFamily="18" charset="0"/>
              </a:rPr>
              <a:t>Во-вторых,</a:t>
            </a:r>
            <a:r>
              <a:rPr lang="ru-RU" sz="2400" dirty="0" smtClean="0">
                <a:latin typeface="Times New Roman" pitchFamily="18" charset="0"/>
                <a:cs typeface="Times New Roman" pitchFamily="18" charset="0"/>
              </a:rPr>
              <a:t> государство формирует инновационный климат, общие правовые рамки и нормы осуществления инновационной деятельности предпринимателя с учетом специфических условий ее осуществления, высокого риска. </a:t>
            </a:r>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9552" y="332656"/>
            <a:ext cx="8136904" cy="5909310"/>
          </a:xfrm>
          <a:prstGeom prst="rect">
            <a:avLst/>
          </a:prstGeom>
        </p:spPr>
        <p:txBody>
          <a:bodyPr wrap="square">
            <a:spAutoFit/>
          </a:bodyPr>
          <a:lstStyle/>
          <a:p>
            <a:r>
              <a:rPr lang="ru-RU" sz="2400" b="1" dirty="0" smtClean="0">
                <a:latin typeface="Times New Roman" pitchFamily="18" charset="0"/>
                <a:cs typeface="Times New Roman" pitchFamily="18" charset="0"/>
              </a:rPr>
              <a:t>В-третьих, </a:t>
            </a:r>
            <a:r>
              <a:rPr lang="ru-RU" sz="2400" dirty="0" smtClean="0">
                <a:latin typeface="Times New Roman" pitchFamily="18" charset="0"/>
                <a:cs typeface="Times New Roman" pitchFamily="18" charset="0"/>
              </a:rPr>
              <a:t>государство обязано взять на себя выбор стратегии и осуществление инноваций в нерыночном секторе экономики — как базисных, так и улучшающих. Речь идет об инновационном обновлении фундаментальной науки, государственного управления, правопорядка, экологического мониторинга, крупных экологических проектах и т.п. </a:t>
            </a:r>
          </a:p>
          <a:p>
            <a:r>
              <a:rPr lang="ru-RU" sz="2400" b="1" dirty="0" smtClean="0">
                <a:latin typeface="Times New Roman" pitchFamily="18" charset="0"/>
                <a:cs typeface="Times New Roman" pitchFamily="18" charset="0"/>
              </a:rPr>
              <a:t>В-четвертых, </a:t>
            </a:r>
            <a:r>
              <a:rPr lang="ru-RU" sz="2400" dirty="0" smtClean="0">
                <a:latin typeface="Times New Roman" pitchFamily="18" charset="0"/>
                <a:cs typeface="Times New Roman" pitchFamily="18" charset="0"/>
              </a:rPr>
              <a:t>государство не может оказаться в стороне от освоения и распространения базисных инноваций в рыночном секторе экономики. Такие инновации обычно носят межотраслевой длительный и </a:t>
            </a:r>
            <a:r>
              <a:rPr lang="ru-RU" sz="2400" dirty="0" err="1" smtClean="0">
                <a:latin typeface="Times New Roman" pitchFamily="18" charset="0"/>
                <a:cs typeface="Times New Roman" pitchFamily="18" charset="0"/>
              </a:rPr>
              <a:t>высокорисковый</a:t>
            </a:r>
            <a:r>
              <a:rPr lang="ru-RU" sz="2400" dirty="0" smtClean="0">
                <a:latin typeface="Times New Roman" pitchFamily="18" charset="0"/>
                <a:cs typeface="Times New Roman" pitchFamily="18" charset="0"/>
              </a:rPr>
              <a:t> характер, на что неохотно идут предприниматели. Кроме того, базисные инновации требуют крупных долгосрочных инвестиций с немалым сроком окупаемости, на что обычно не способны предприниматели.</a:t>
            </a:r>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0648"/>
            <a:ext cx="8496944" cy="5816977"/>
          </a:xfrm>
          <a:prstGeom prst="rect">
            <a:avLst/>
          </a:prstGeom>
        </p:spPr>
        <p:txBody>
          <a:bodyPr wrap="square">
            <a:spAutoFit/>
          </a:bodyPr>
          <a:lstStyle/>
          <a:p>
            <a:r>
              <a:rPr lang="ru-RU" sz="2400" b="1" dirty="0" smtClean="0">
                <a:latin typeface="Times New Roman" pitchFamily="18" charset="0"/>
                <a:cs typeface="Times New Roman" pitchFamily="18" charset="0"/>
              </a:rPr>
              <a:t>В-пятых, </a:t>
            </a:r>
            <a:r>
              <a:rPr lang="ru-RU" sz="2400" dirty="0" smtClean="0">
                <a:latin typeface="Times New Roman" pitchFamily="18" charset="0"/>
                <a:cs typeface="Times New Roman" pitchFamily="18" charset="0"/>
              </a:rPr>
              <a:t>государство должно оказывать содействие развитию инновационной инфраструктуры и малого инновационного бизнеса. Эти два направления деятельности неразрывно связаны. Как показывает зарубежный и в какой-то мере отечественный опыт, малые предприятия являются разведчиками, осваивающими новые поля инновационной деятельности; вслед за ними идет главная сила — капитал, осуществляющий стратегический инновационный прорыв. Инновационная инфраструктура, содействуя этому, в то же время является мостом, по которому научно-технические достижения проходят нелегкий путь к производству.</a:t>
            </a:r>
          </a:p>
          <a:p>
            <a:r>
              <a:rPr lang="ru-RU" sz="2400" b="1" dirty="0" smtClean="0">
                <a:latin typeface="Times New Roman" pitchFamily="18" charset="0"/>
                <a:cs typeface="Times New Roman" pitchFamily="18" charset="0"/>
              </a:rPr>
              <a:t>В-шестых, </a:t>
            </a:r>
            <a:r>
              <a:rPr lang="ru-RU" sz="2400" dirty="0" smtClean="0">
                <a:latin typeface="Times New Roman" pitchFamily="18" charset="0"/>
                <a:cs typeface="Times New Roman" pitchFamily="18" charset="0"/>
              </a:rPr>
              <a:t>непосредственный предмет заботы государства — подготовка кадрового потенциала для инновационного прорыва. </a:t>
            </a:r>
          </a:p>
          <a:p>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571479"/>
            <a:ext cx="8572560" cy="5355312"/>
          </a:xfrm>
          <a:prstGeom prst="rect">
            <a:avLst/>
          </a:prstGeom>
        </p:spPr>
        <p:txBody>
          <a:bodyPr wrap="square">
            <a:spAutoFit/>
          </a:bodyPr>
          <a:lstStyle/>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b="1" dirty="0" smtClean="0">
                <a:solidFill>
                  <a:srgbClr val="000000"/>
                </a:solidFill>
                <a:latin typeface="Times New Roman" pitchFamily="18" charset="0"/>
                <a:cs typeface="Times New Roman" pitchFamily="18" charset="0"/>
              </a:rPr>
              <a:t> 4</a:t>
            </a:r>
            <a:r>
              <a:rPr lang="ru-RU" dirty="0" smtClean="0">
                <a:solidFill>
                  <a:srgbClr val="000000"/>
                </a:solidFill>
                <a:latin typeface="Times New Roman" pitchFamily="18" charset="0"/>
                <a:cs typeface="Times New Roman" pitchFamily="18" charset="0"/>
              </a:rPr>
              <a:t>. </a:t>
            </a:r>
            <a:r>
              <a:rPr lang="ru-RU" b="1" dirty="0" smtClean="0">
                <a:solidFill>
                  <a:srgbClr val="000000"/>
                </a:solidFill>
                <a:latin typeface="Times New Roman" pitchFamily="18" charset="0"/>
                <a:cs typeface="Times New Roman" pitchFamily="18" charset="0"/>
              </a:rPr>
              <a:t>Партнерство государства и бизнеса в инновационной деятельности</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ru-RU" b="1" dirty="0" smtClean="0">
              <a:solidFill>
                <a:srgbClr val="000000"/>
              </a:solidFill>
              <a:latin typeface="Times New Roman" pitchFamily="18" charset="0"/>
              <a:cs typeface="Times New Roman" pitchFamily="18" charset="0"/>
            </a:endParaRP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latin typeface="Times New Roman" pitchFamily="18" charset="0"/>
                <a:cs typeface="Times New Roman" pitchFamily="18" charset="0"/>
              </a:rPr>
              <a:t>      В мировой практике отсутствует общепринятое определение государственно-частного партнерства. </a:t>
            </a:r>
            <a:r>
              <a:rPr lang="ru-RU" dirty="0" smtClean="0">
                <a:solidFill>
                  <a:srgbClr val="000000"/>
                </a:solidFill>
                <a:latin typeface="Times New Roman" pitchFamily="18" charset="0"/>
                <a:cs typeface="Times New Roman" pitchFamily="18" charset="0"/>
              </a:rPr>
              <a:t>В экспертном сообществе доминируют 2 подхода к рассмотрению содержания термина ГЧП. </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В широком понимании это все варианты партнерства бизнеса и государства. Более узкое понимание основано на проектном финансировании и отделении проектов ГЧП от всего остального (</a:t>
            </a:r>
            <a:r>
              <a:rPr lang="ru-RU" dirty="0" err="1" smtClean="0">
                <a:solidFill>
                  <a:srgbClr val="000000"/>
                </a:solidFill>
                <a:latin typeface="Times New Roman" pitchFamily="18" charset="0"/>
                <a:cs typeface="Times New Roman" pitchFamily="18" charset="0"/>
              </a:rPr>
              <a:t>госзакупок</a:t>
            </a:r>
            <a:r>
              <a:rPr lang="ru-RU" dirty="0" smtClean="0">
                <a:solidFill>
                  <a:srgbClr val="000000"/>
                </a:solidFill>
                <a:latin typeface="Times New Roman" pitchFamily="18" charset="0"/>
                <a:cs typeface="Times New Roman" pitchFamily="18" charset="0"/>
              </a:rPr>
              <a:t> и т.п.). </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В узком смысле ГЧП  включает в себя  партнерство государства и бизнеса в решении задач, относящихся к публичному сектору, на определенных условиях: компенсации затрат, разделения рисков, обязательств, компетенций. ГЧП называют также </a:t>
            </a:r>
            <a:r>
              <a:rPr lang="ru-RU" b="1" dirty="0" smtClean="0">
                <a:solidFill>
                  <a:srgbClr val="000000"/>
                </a:solidFill>
                <a:latin typeface="Times New Roman" pitchFamily="18" charset="0"/>
                <a:cs typeface="Times New Roman" pitchFamily="18" charset="0"/>
              </a:rPr>
              <a:t>специфической проектной структурой или моделью</a:t>
            </a:r>
            <a:r>
              <a:rPr lang="ru-RU" dirty="0" smtClean="0">
                <a:solidFill>
                  <a:srgbClr val="000000"/>
                </a:solidFill>
                <a:latin typeface="Times New Roman" pitchFamily="18" charset="0"/>
                <a:cs typeface="Times New Roman" pitchFamily="18" charset="0"/>
              </a:rPr>
              <a:t>. В этом ракурсе ГЧП рассматривается также как проекты по созданию объектов, которые «инициируются государством и нужны государству».</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Самых востребованным является определение Всемирного банка. </a:t>
            </a:r>
            <a:r>
              <a:rPr lang="ru-RU" dirty="0" smtClean="0">
                <a:latin typeface="Times New Roman" pitchFamily="18" charset="0"/>
                <a:cs typeface="Times New Roman" pitchFamily="18" charset="0"/>
              </a:rPr>
              <a:t>Согласно этой трактовке, ГЧП – это «соглашение между публичной и частной сторонами, поводом которого выступает производство и оказание инфраструктурных услуг, заключенное для того, чтобы привлечь дополнительные инвестиции и…. в качестве средства повышения эффективности бюджетного финансирования»</a:t>
            </a:r>
            <a:endParaRPr lang="ru-RU" dirty="0">
              <a:solidFill>
                <a:srgbClr val="0000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642919"/>
            <a:ext cx="8286808" cy="4801314"/>
          </a:xfrm>
          <a:prstGeom prst="rect">
            <a:avLst/>
          </a:prstGeom>
        </p:spPr>
        <p:txBody>
          <a:bodyPr wrap="square">
            <a:spAutoFit/>
          </a:bodyPr>
          <a:lstStyle/>
          <a:p>
            <a:pPr marL="341313" indent="-341313">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b="1" dirty="0" smtClean="0">
                <a:latin typeface="Times New Roman" pitchFamily="18" charset="0"/>
                <a:cs typeface="Times New Roman" pitchFamily="18" charset="0"/>
              </a:rPr>
              <a:t>Основные формы взаимоотношений государства и </a:t>
            </a:r>
            <a:r>
              <a:rPr lang="ru-RU" b="1" dirty="0" err="1" smtClean="0">
                <a:latin typeface="Times New Roman" pitchFamily="18" charset="0"/>
                <a:cs typeface="Times New Roman" pitchFamily="18" charset="0"/>
              </a:rPr>
              <a:t>бизне</a:t>
            </a:r>
            <a:r>
              <a:rPr lang="en-US" b="1" dirty="0" smtClean="0">
                <a:latin typeface="Times New Roman" pitchFamily="18" charset="0"/>
                <a:cs typeface="Times New Roman" pitchFamily="18" charset="0"/>
              </a:rPr>
              <a:t>c</a:t>
            </a:r>
            <a:r>
              <a:rPr lang="ru-RU" b="1" dirty="0" smtClean="0">
                <a:latin typeface="Times New Roman" pitchFamily="18" charset="0"/>
                <a:cs typeface="Times New Roman" pitchFamily="18" charset="0"/>
              </a:rPr>
              <a:t>а</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Государственно-частное партнерство как одна из основных форм взаимоотношений государства и бизнеса представляет собой среднесрочные и долгосрочные отношения между государственным и частным сектором; </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Партнерство включает в себя распределение рисков и доходов, а также использование квалификации и ресурсов государственного и частного сектора для удовлетворения намеченных стратегических результатов в интересах государства</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Использование схемы ГЧП позволяет повысить эффективность  использования: </a:t>
            </a:r>
          </a:p>
          <a:p>
            <a:pPr marL="0" lvl="2">
              <a:buFont typeface="Arial" charset="0"/>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бюджетных средств, </a:t>
            </a:r>
          </a:p>
          <a:p>
            <a:pPr marL="0" lvl="2">
              <a:buFont typeface="Arial" charset="0"/>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обеспечить более эффективное выполнение проекта, </a:t>
            </a:r>
          </a:p>
          <a:p>
            <a:pPr marL="0" lvl="2">
              <a:buFont typeface="Arial" charset="0"/>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реализовать большее количество проектов в течение определенного срока. </a:t>
            </a:r>
          </a:p>
          <a:p>
            <a:pPr>
              <a:buClrTx/>
              <a:buSzTx/>
              <a:buFontTx/>
              <a:buNone/>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По мере использования схемы ГЧП:</a:t>
            </a:r>
          </a:p>
          <a:p>
            <a:pPr marL="0" lvl="2">
              <a:buFont typeface="Arial" charset="0"/>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повышается качество предоставляемых услуг, </a:t>
            </a:r>
          </a:p>
          <a:p>
            <a:pPr marL="0" lvl="2">
              <a:buFont typeface="Arial" charset="0"/>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часть рисков передается частному сектору, </a:t>
            </a:r>
          </a:p>
          <a:p>
            <a:pPr marL="0" lvl="2">
              <a:buFont typeface="Arial" charset="0"/>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в результате конкуренции достигается более эффективное использование ресурсов. </a:t>
            </a:r>
            <a:endParaRPr lang="ru-RU" i="1" dirty="0">
              <a:solidFill>
                <a:srgbClr val="000000"/>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285728"/>
            <a:ext cx="8501122" cy="5909310"/>
          </a:xfrm>
          <a:prstGeom prst="rect">
            <a:avLst/>
          </a:prstGeom>
        </p:spPr>
        <p:txBody>
          <a:bodyPr wrap="square">
            <a:spAutoFit/>
          </a:bodyPr>
          <a:lstStyle/>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b="1" i="1" dirty="0" smtClean="0">
                <a:solidFill>
                  <a:srgbClr val="000000"/>
                </a:solidFill>
                <a:latin typeface="Times New Roman" pitchFamily="18" charset="0"/>
                <a:cs typeface="Times New Roman" pitchFamily="18" charset="0"/>
              </a:rPr>
              <a:t>Следующие черты ГЧП, отличают его проекты от других форм отношений государства и частного бизнеса:</a:t>
            </a:r>
          </a:p>
          <a:p>
            <a:pPr marL="342900" indent="-342900">
              <a:buFont typeface="+mj-lt"/>
              <a:buAutoNum type="arabicPeriod"/>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определенные, часто длительные сроки действия соглашений о партнерстве (от 10 – 15 до 20 и более лет, в случае концессий – до 50 лет). Проекты обычно создаются под конкретный объект (порт, дорога, объект социальной инфраструктуры), который должен быть завершен к установленному сроку;</a:t>
            </a:r>
          </a:p>
          <a:p>
            <a:pPr marL="342900" indent="-342900">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специфические формы финансирования проектов: за счет частных инвестиций, дополненных государственными финансовыми ресурсами, или же совместное инвестирование нескольких участников;</a:t>
            </a:r>
          </a:p>
          <a:p>
            <a:pPr marL="342900" indent="-342900">
              <a:buFont typeface="+mj-lt"/>
              <a:buAutoNum type="arabicPeriod"/>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обязательное наличие конкурентной среды, когда за каждый контракт или концессию происходит борьба между несколькими потенциальными участниками</a:t>
            </a:r>
          </a:p>
          <a:p>
            <a:pPr marL="342900" indent="-342900">
              <a:buFont typeface="+mj-lt"/>
              <a:buAutoNum type="arabicPeriod"/>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специфические формы распределения ответственности между партнерами: государство устанавливает цели проекта с позиций общественных интересов и определяет стоимостные и качественные параметры, осуществляет мониторинг реализации проектов, а частный партнер берет на себя оперативную деятельность на разных стадиях проекта — разработка, финансирование, строительство и эксплуатация, управление, практическая реализация услуг потребителям;</a:t>
            </a:r>
          </a:p>
          <a:p>
            <a:pPr marL="342900" indent="-342900">
              <a:buFont typeface="+mj-lt"/>
              <a:buAutoNum type="arabicPeriod"/>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разделение рисков между участниками соглашения на основе соответствующих договоренностей сторон.</a:t>
            </a:r>
            <a:endParaRPr lang="ru-RU" dirty="0">
              <a:solidFill>
                <a:srgbClr val="000000"/>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642918"/>
            <a:ext cx="8286808" cy="5078313"/>
          </a:xfrm>
          <a:prstGeom prst="rect">
            <a:avLst/>
          </a:prstGeom>
        </p:spPr>
        <p:txBody>
          <a:bodyPr wrap="square">
            <a:spAutoFit/>
          </a:bodyPr>
          <a:lstStyle/>
          <a:p>
            <a:pPr fontAlgn="base"/>
            <a:r>
              <a:rPr lang="ru-RU" b="1" dirty="0" smtClean="0">
                <a:latin typeface="Times New Roman" pitchFamily="18" charset="0"/>
                <a:cs typeface="Times New Roman" pitchFamily="18" charset="0"/>
              </a:rPr>
              <a:t>     31 октября 2015 год  в Казахстане был принят Закон «О государственно-частном партнерстве»,</a:t>
            </a:r>
            <a:r>
              <a:rPr lang="ru-RU" dirty="0" smtClean="0">
                <a:latin typeface="Times New Roman" pitchFamily="18" charset="0"/>
                <a:cs typeface="Times New Roman" pitchFamily="18" charset="0"/>
              </a:rPr>
              <a:t> котором определены правовые условия государственно-частного партнерства, его способы осуществления и регулирования общественных отношений, возникающие в процессе подготовки и реализации проекта государственно-частного партнерства, заключения, исполнения и прекращения договора государственно-частного партнерства. </a:t>
            </a:r>
          </a:p>
          <a:p>
            <a:pPr fontAlgn="base"/>
            <a:r>
              <a:rPr lang="ru-RU" dirty="0" smtClean="0">
                <a:latin typeface="Times New Roman" pitchFamily="18" charset="0"/>
                <a:cs typeface="Times New Roman" pitchFamily="18" charset="0"/>
              </a:rPr>
              <a:t>    Так,  основными задачами государственно-частного партнерства являются:</a:t>
            </a:r>
          </a:p>
          <a:p>
            <a:pPr fontAlgn="base"/>
            <a:r>
              <a:rPr lang="ru-RU" dirty="0" smtClean="0">
                <a:latin typeface="Times New Roman" pitchFamily="18" charset="0"/>
                <a:cs typeface="Times New Roman" pitchFamily="18" charset="0"/>
              </a:rPr>
              <a:t>      1) создание условий для эффективного взаимодействия государственного партнера и частного партнера в целях обеспечения устойчивого социально-экономического развития Республики Казахстан;</a:t>
            </a:r>
          </a:p>
          <a:p>
            <a:pPr fontAlgn="base"/>
            <a:r>
              <a:rPr lang="ru-RU" dirty="0" smtClean="0">
                <a:latin typeface="Times New Roman" pitchFamily="18" charset="0"/>
                <a:cs typeface="Times New Roman" pitchFamily="18" charset="0"/>
              </a:rPr>
              <a:t>      2) привлечение инвестиций в экономику государства путем объединения ресурсов государственного партнера и частного партнера для развития инфраструктуры и систем жизнеобеспечения населения;</a:t>
            </a:r>
          </a:p>
          <a:p>
            <a:pPr fontAlgn="base"/>
            <a:r>
              <a:rPr lang="ru-RU" dirty="0" smtClean="0">
                <a:latin typeface="Times New Roman" pitchFamily="18" charset="0"/>
                <a:cs typeface="Times New Roman" pitchFamily="18" charset="0"/>
              </a:rPr>
              <a:t>      3) повышение уровня доступности и качества товаров, работ и услуг с учетом интересов и потребностей населения, а также иных заинтересованных лиц;</a:t>
            </a:r>
          </a:p>
          <a:p>
            <a:pPr fontAlgn="base"/>
            <a:r>
              <a:rPr lang="ru-RU" dirty="0" smtClean="0">
                <a:latin typeface="Times New Roman" pitchFamily="18" charset="0"/>
                <a:cs typeface="Times New Roman" pitchFamily="18" charset="0"/>
              </a:rPr>
              <a:t>      4) повышение общей инновационной активности в Республике Казахстан, в том числе содействие развитию высокотехнологичных и наукоемких производств.</a:t>
            </a:r>
          </a:p>
          <a:p>
            <a:endParaRPr lang="ru-RU"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642918"/>
            <a:ext cx="8429684" cy="4247317"/>
          </a:xfrm>
          <a:prstGeom prst="rect">
            <a:avLst/>
          </a:prstGeom>
        </p:spPr>
        <p:txBody>
          <a:bodyPr wrap="square">
            <a:spAutoFit/>
          </a:bodyPr>
          <a:lstStyle/>
          <a:p>
            <a:pPr fontAlgn="base"/>
            <a:r>
              <a:rPr lang="ru-RU" b="1" dirty="0" smtClean="0"/>
              <a:t> </a:t>
            </a:r>
            <a:r>
              <a:rPr lang="ru-RU" b="1" dirty="0" smtClean="0">
                <a:latin typeface="Times New Roman" pitchFamily="18" charset="0"/>
                <a:cs typeface="Times New Roman" pitchFamily="18" charset="0"/>
              </a:rPr>
              <a:t>Принципами государственно-частного партнерства являютс</a:t>
            </a:r>
            <a:r>
              <a:rPr lang="ru-RU" dirty="0" smtClean="0">
                <a:latin typeface="Times New Roman" pitchFamily="18" charset="0"/>
                <a:cs typeface="Times New Roman" pitchFamily="18" charset="0"/>
              </a:rPr>
              <a:t>я:</a:t>
            </a:r>
          </a:p>
          <a:p>
            <a:pPr fontAlgn="base"/>
            <a:r>
              <a:rPr lang="ru-RU" dirty="0" smtClean="0">
                <a:latin typeface="Times New Roman" pitchFamily="18" charset="0"/>
                <a:cs typeface="Times New Roman" pitchFamily="18" charset="0"/>
              </a:rPr>
              <a:t>      1) принцип последовательности – поэтапное построение взаимоотношений между субъектами государственно-частного партнерства;</a:t>
            </a:r>
          </a:p>
          <a:p>
            <a:pPr fontAlgn="base"/>
            <a:r>
              <a:rPr lang="ru-RU" dirty="0" smtClean="0">
                <a:latin typeface="Times New Roman" pitchFamily="18" charset="0"/>
                <a:cs typeface="Times New Roman" pitchFamily="18" charset="0"/>
              </a:rPr>
              <a:t>      2) принцип </a:t>
            </a:r>
            <a:r>
              <a:rPr lang="ru-RU" dirty="0" err="1" smtClean="0">
                <a:latin typeface="Times New Roman" pitchFamily="18" charset="0"/>
                <a:cs typeface="Times New Roman" pitchFamily="18" charset="0"/>
              </a:rPr>
              <a:t>конкурсности</a:t>
            </a:r>
            <a:r>
              <a:rPr lang="ru-RU" dirty="0" smtClean="0">
                <a:latin typeface="Times New Roman" pitchFamily="18" charset="0"/>
                <a:cs typeface="Times New Roman" pitchFamily="18" charset="0"/>
              </a:rPr>
              <a:t> – определение частного партнера на конкурсной основе, за исключением случаев, установленных настоящим Законом;</a:t>
            </a:r>
          </a:p>
          <a:p>
            <a:pPr fontAlgn="base"/>
            <a:r>
              <a:rPr lang="ru-RU" dirty="0" smtClean="0">
                <a:latin typeface="Times New Roman" pitchFamily="18" charset="0"/>
                <a:cs typeface="Times New Roman" pitchFamily="18" charset="0"/>
              </a:rPr>
              <a:t>      3) принцип сбалансированности – взаимовыгодное распределение обязанностей, гарантий, рисков и доходов между государственным партнером и частным партнером в процессе реализации проекта государственно-частного партнерства;</a:t>
            </a:r>
          </a:p>
          <a:p>
            <a:pPr fontAlgn="base"/>
            <a:r>
              <a:rPr lang="ru-RU" dirty="0" smtClean="0">
                <a:latin typeface="Times New Roman" pitchFamily="18" charset="0"/>
                <a:cs typeface="Times New Roman" pitchFamily="18" charset="0"/>
              </a:rPr>
              <a:t>      4) принцип результативности – установление критериев и показателей, позволяющих оценить достижение результатов государственно-частного партнерства;</a:t>
            </a:r>
          </a:p>
          <a:p>
            <a:pPr fontAlgn="base"/>
            <a:r>
              <a:rPr lang="ru-RU" dirty="0" smtClean="0">
                <a:latin typeface="Times New Roman" pitchFamily="18" charset="0"/>
                <a:cs typeface="Times New Roman" pitchFamily="18" charset="0"/>
              </a:rPr>
              <a:t>      5) принцип ценности для населения – обеспечение развития социальной инфраструктуры и систем жизнеобеспечения населения, повышение уровня доступности и качества товаров, работ и услуг, а также создание рабочих мест в рамках реализации проекта государственно-частного партнерства.</a:t>
            </a:r>
            <a:endParaRPr lang="ru-RU"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500042"/>
            <a:ext cx="8643998" cy="5909310"/>
          </a:xfrm>
          <a:prstGeom prst="rect">
            <a:avLst/>
          </a:prstGeom>
        </p:spPr>
        <p:txBody>
          <a:bodyPr wrap="square">
            <a:spAutoFit/>
          </a:bodyPr>
          <a:lstStyle/>
          <a:p>
            <a:pPr fontAlgn="base"/>
            <a:r>
              <a:rPr lang="ru-RU" b="1" dirty="0" smtClean="0">
                <a:latin typeface="Times New Roman" pitchFamily="18" charset="0"/>
                <a:cs typeface="Times New Roman" pitchFamily="18" charset="0"/>
              </a:rPr>
              <a:t>Способы осуществления государственно-частного партнерства</a:t>
            </a:r>
            <a:endParaRPr lang="ru-RU" dirty="0" smtClean="0">
              <a:latin typeface="Times New Roman" pitchFamily="18" charset="0"/>
              <a:cs typeface="Times New Roman" pitchFamily="18" charset="0"/>
            </a:endParaRPr>
          </a:p>
          <a:p>
            <a:pPr fontAlgn="base"/>
            <a:r>
              <a:rPr lang="ru-RU" dirty="0" smtClean="0">
                <a:latin typeface="Times New Roman" pitchFamily="18" charset="0"/>
                <a:cs typeface="Times New Roman" pitchFamily="18" charset="0"/>
              </a:rPr>
              <a:t>      1. Государственно-частное партнерство по способу осуществления подразделяется на институциональное и контрактное.</a:t>
            </a:r>
          </a:p>
          <a:p>
            <a:pPr fontAlgn="base"/>
            <a:r>
              <a:rPr lang="ru-RU" dirty="0" smtClean="0">
                <a:latin typeface="Times New Roman" pitchFamily="18" charset="0"/>
                <a:cs typeface="Times New Roman" pitchFamily="18" charset="0"/>
              </a:rPr>
              <a:t>      2. Институциональное государственно-частное партнерство реализуется компанией государственно-частного партнерства в соответствии с договором государственно-частного партнерства.</a:t>
            </a:r>
          </a:p>
          <a:p>
            <a:pPr fontAlgn="base"/>
            <a:r>
              <a:rPr lang="ru-RU" dirty="0" smtClean="0">
                <a:latin typeface="Times New Roman" pitchFamily="18" charset="0"/>
                <a:cs typeface="Times New Roman" pitchFamily="18" charset="0"/>
              </a:rPr>
              <a:t>      3. В иных случаях государственно-частное партнерство осуществляется по способу контрактного государственно-частного партнерства.</a:t>
            </a:r>
          </a:p>
          <a:p>
            <a:pPr fontAlgn="base"/>
            <a:r>
              <a:rPr lang="ru-RU" dirty="0" smtClean="0">
                <a:latin typeface="Times New Roman" pitchFamily="18" charset="0"/>
                <a:cs typeface="Times New Roman" pitchFamily="18" charset="0"/>
              </a:rPr>
              <a:t>      Контрактное государственно-частное партнерство реализуется посредством заключения договора государственно-частного партнерства, в том числе в следующих видах:</a:t>
            </a:r>
          </a:p>
          <a:p>
            <a:pPr fontAlgn="base"/>
            <a:r>
              <a:rPr lang="ru-RU" dirty="0" smtClean="0">
                <a:latin typeface="Times New Roman" pitchFamily="18" charset="0"/>
                <a:cs typeface="Times New Roman" pitchFamily="18" charset="0"/>
              </a:rPr>
              <a:t>      1) концессии;</a:t>
            </a:r>
          </a:p>
          <a:p>
            <a:pPr fontAlgn="base"/>
            <a:r>
              <a:rPr lang="ru-RU" dirty="0" smtClean="0">
                <a:latin typeface="Times New Roman" pitchFamily="18" charset="0"/>
                <a:cs typeface="Times New Roman" pitchFamily="18" charset="0"/>
              </a:rPr>
              <a:t>      2) доверительного управления государственным имуществом;</a:t>
            </a:r>
          </a:p>
          <a:p>
            <a:pPr fontAlgn="base"/>
            <a:r>
              <a:rPr lang="ru-RU" dirty="0" smtClean="0">
                <a:latin typeface="Times New Roman" pitchFamily="18" charset="0"/>
                <a:cs typeface="Times New Roman" pitchFamily="18" charset="0"/>
              </a:rPr>
              <a:t>      3) имущественного найма (аренды) государственного имущества;</a:t>
            </a:r>
          </a:p>
          <a:p>
            <a:pPr fontAlgn="base"/>
            <a:r>
              <a:rPr lang="ru-RU" dirty="0" smtClean="0">
                <a:latin typeface="Times New Roman" pitchFamily="18" charset="0"/>
                <a:cs typeface="Times New Roman" pitchFamily="18" charset="0"/>
              </a:rPr>
              <a:t>      4) лизинга;</a:t>
            </a:r>
          </a:p>
          <a:p>
            <a:pPr fontAlgn="base"/>
            <a:r>
              <a:rPr lang="ru-RU" dirty="0" smtClean="0">
                <a:latin typeface="Times New Roman" pitchFamily="18" charset="0"/>
                <a:cs typeface="Times New Roman" pitchFamily="18" charset="0"/>
              </a:rPr>
              <a:t>      5) договоров, заключаемых на разработку технологии, изготовление опытного образца, опытно-промышленное испытание и мелкосерийное производство;</a:t>
            </a:r>
          </a:p>
          <a:p>
            <a:pPr fontAlgn="base"/>
            <a:r>
              <a:rPr lang="ru-RU" dirty="0" smtClean="0">
                <a:latin typeface="Times New Roman" pitchFamily="18" charset="0"/>
                <a:cs typeface="Times New Roman" pitchFamily="18" charset="0"/>
              </a:rPr>
              <a:t>      6) контракта жизненного цикла;</a:t>
            </a:r>
          </a:p>
          <a:p>
            <a:pPr fontAlgn="base"/>
            <a:r>
              <a:rPr lang="ru-RU" dirty="0" smtClean="0">
                <a:latin typeface="Times New Roman" pitchFamily="18" charset="0"/>
                <a:cs typeface="Times New Roman" pitchFamily="18" charset="0"/>
              </a:rPr>
              <a:t>      7) сервисного контракта;</a:t>
            </a:r>
          </a:p>
          <a:p>
            <a:pPr fontAlgn="base"/>
            <a:r>
              <a:rPr lang="ru-RU" dirty="0" smtClean="0">
                <a:latin typeface="Times New Roman" pitchFamily="18" charset="0"/>
                <a:cs typeface="Times New Roman" pitchFamily="18" charset="0"/>
              </a:rPr>
              <a:t>      8) иных договоров, соответствующих признакам государственно-частного партнерства.</a:t>
            </a:r>
            <a:endParaRPr lang="ru-RU"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В Казахстане реализуют 864 проекта ГЧП 608317 - Kapital.kz "/>
          <p:cNvPicPr>
            <a:picLocks noChangeAspect="1" noChangeArrowheads="1"/>
          </p:cNvPicPr>
          <p:nvPr/>
        </p:nvPicPr>
        <p:blipFill>
          <a:blip r:embed="rId2"/>
          <a:srcRect/>
          <a:stretch>
            <a:fillRect/>
          </a:stretch>
        </p:blipFill>
        <p:spPr bwMode="auto">
          <a:xfrm>
            <a:off x="155575" y="785794"/>
            <a:ext cx="8988425" cy="457203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424936" cy="5724644"/>
          </a:xfrm>
          <a:prstGeom prst="rect">
            <a:avLst/>
          </a:prstGeom>
        </p:spPr>
        <p:txBody>
          <a:bodyPr wrap="square">
            <a:spAutoFit/>
          </a:bodyPr>
          <a:lstStyle/>
          <a:p>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Если </a:t>
            </a:r>
            <a:r>
              <a:rPr lang="ru-RU" dirty="0" err="1" smtClean="0">
                <a:latin typeface="Times New Roman" pitchFamily="18" charset="0"/>
                <a:cs typeface="Times New Roman" pitchFamily="18" charset="0"/>
              </a:rPr>
              <a:t>микроинновации</a:t>
            </a:r>
            <a:r>
              <a:rPr lang="ru-RU" dirty="0" smtClean="0">
                <a:latin typeface="Times New Roman" pitchFamily="18" charset="0"/>
                <a:cs typeface="Times New Roman" pitchFamily="18" charset="0"/>
              </a:rPr>
              <a:t> и улучшающие инновации могут задумываться и исполняться по инициативе и за счет средств предпринимателя, то базисные, и тем более эпохальные инновации, глубоко трансформирующие экономику, предполагают взаимодействие, партнерство </a:t>
            </a:r>
            <a:r>
              <a:rPr lang="ru-RU" b="1" dirty="0" smtClean="0">
                <a:latin typeface="Times New Roman" pitchFamily="18" charset="0"/>
                <a:cs typeface="Times New Roman" pitchFamily="18" charset="0"/>
              </a:rPr>
              <a:t>четырех основных сил: государства, науки, предпринимателей и общества. </a:t>
            </a:r>
            <a:r>
              <a:rPr lang="ru-RU" dirty="0" smtClean="0">
                <a:latin typeface="Times New Roman" pitchFamily="18" charset="0"/>
                <a:cs typeface="Times New Roman" pitchFamily="18" charset="0"/>
              </a:rPr>
              <a:t>Каждая из этих сил имеет свои интересы, выполняет специфические функции в этом партнерстве и должна иметь свою долю в использовании плодов инноваций, в инновационной сверхприбыли. </a:t>
            </a:r>
            <a:r>
              <a:rPr lang="ru-RU" dirty="0" err="1" smtClean="0">
                <a:latin typeface="Times New Roman" pitchFamily="18" charset="0"/>
                <a:cs typeface="Times New Roman" pitchFamily="18" charset="0"/>
              </a:rPr>
              <a:t>Инновационность</a:t>
            </a:r>
            <a:r>
              <a:rPr lang="ru-RU" dirty="0" smtClean="0">
                <a:latin typeface="Times New Roman" pitchFamily="18" charset="0"/>
                <a:cs typeface="Times New Roman" pitchFamily="18" charset="0"/>
              </a:rPr>
              <a:t> — это закон конкуренции, непременное свойство рыночной экономики, без которого та или иная рыночная система будет обречена на застой, вытеснение и гибель.</a:t>
            </a:r>
          </a:p>
          <a:p>
            <a:r>
              <a:rPr lang="ru-RU" b="1" dirty="0" smtClean="0">
                <a:latin typeface="Times New Roman" pitchFamily="18" charset="0"/>
                <a:cs typeface="Times New Roman" pitchFamily="18" charset="0"/>
              </a:rPr>
              <a:t>       Инновационный потенциал предпринимателей. </a:t>
            </a:r>
            <a:r>
              <a:rPr lang="ru-RU" dirty="0" smtClean="0">
                <a:latin typeface="Times New Roman" pitchFamily="18" charset="0"/>
                <a:cs typeface="Times New Roman" pitchFamily="18" charset="0"/>
              </a:rPr>
              <a:t>Инновационная активность является основой предпринимательской деятельности. Высокого звания предпринимателя может быть удостоен лишь тот руководитель предприятия или организации в рыночной экономике, кто склонен к поиску нового и постоянно стремится предпринимать, чтобы добиться успеха в конкурентной борьбе. И это не призвание, ниспосланное предпринимателям свыше, и не моральный долг. Это суровая жизненная (экономической) необходимость, диктуемая потребностью к выживанию в жёстокой конкурентной борьбе. </a:t>
            </a:r>
          </a:p>
          <a:p>
            <a:endParaRPr lang="ru-RU" dirty="0" smtClean="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В Казахстане реализуют 864 проекта ГЧП 608321 - Kapital.kz "/>
          <p:cNvPicPr>
            <a:picLocks noChangeAspect="1" noChangeArrowheads="1"/>
          </p:cNvPicPr>
          <p:nvPr/>
        </p:nvPicPr>
        <p:blipFill>
          <a:blip r:embed="rId2"/>
          <a:srcRect/>
          <a:stretch>
            <a:fillRect/>
          </a:stretch>
        </p:blipFill>
        <p:spPr bwMode="auto">
          <a:xfrm>
            <a:off x="285720" y="357166"/>
            <a:ext cx="8715436" cy="6286544"/>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В Казахстане реализуют 864 проекта ГЧП 608324 - Kapital.kz "/>
          <p:cNvPicPr>
            <a:picLocks noChangeAspect="1" noChangeArrowheads="1"/>
          </p:cNvPicPr>
          <p:nvPr/>
        </p:nvPicPr>
        <p:blipFill>
          <a:blip r:embed="rId2"/>
          <a:srcRect/>
          <a:stretch>
            <a:fillRect/>
          </a:stretch>
        </p:blipFill>
        <p:spPr bwMode="auto">
          <a:xfrm>
            <a:off x="155574" y="357166"/>
            <a:ext cx="8845581" cy="6000792"/>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179388" y="260350"/>
            <a:ext cx="7489825" cy="703263"/>
          </a:xfrm>
          <a:prstGeom prst="rect">
            <a:avLst/>
          </a:prstGeom>
          <a:noFill/>
          <a:ln w="9525">
            <a:noFill/>
            <a:round/>
            <a:headEnd/>
            <a:tailEnd/>
          </a:ln>
          <a:effectLst/>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1">
                <a:solidFill>
                  <a:srgbClr val="FFFFFF"/>
                </a:solidFill>
              </a:rPr>
              <a:t>Особенности применения ГЧП в странах Европы и США</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sz="2000" b="1">
              <a:solidFill>
                <a:srgbClr val="FFFFFF"/>
              </a:solidFill>
            </a:endParaRPr>
          </a:p>
        </p:txBody>
      </p:sp>
      <p:sp>
        <p:nvSpPr>
          <p:cNvPr id="10243" name="Rectangle 2"/>
          <p:cNvSpPr>
            <a:spLocks noChangeArrowheads="1"/>
          </p:cNvSpPr>
          <p:nvPr/>
        </p:nvSpPr>
        <p:spPr bwMode="auto">
          <a:xfrm>
            <a:off x="214282" y="428604"/>
            <a:ext cx="8572560" cy="7635040"/>
          </a:xfrm>
          <a:prstGeom prst="rect">
            <a:avLst/>
          </a:prstGeom>
          <a:noFill/>
          <a:ln w="9525">
            <a:noFill/>
            <a:round/>
            <a:headEnd/>
            <a:tailEnd/>
          </a:ln>
          <a:effectLst/>
        </p:spPr>
        <p:txBody>
          <a:bodyPr wrap="square" lIns="90000" tIns="46800" rIns="90000" bIns="46800" anchor="ctr">
            <a:spAutoFit/>
          </a:bodyPr>
          <a:lstStyle/>
          <a:p>
            <a:pPr>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r>
              <a:rPr lang="ru-RU" sz="1500" b="1" dirty="0">
                <a:solidFill>
                  <a:srgbClr val="000000"/>
                </a:solidFill>
              </a:rPr>
              <a:t>	</a:t>
            </a:r>
            <a:r>
              <a:rPr lang="ru-RU" sz="1700" b="1" dirty="0" smtClean="0">
                <a:solidFill>
                  <a:srgbClr val="000000"/>
                </a:solidFill>
                <a:latin typeface="Times New Roman" pitchFamily="18" charset="0"/>
                <a:cs typeface="Times New Roman" pitchFamily="18" charset="0"/>
              </a:rPr>
              <a:t>   5. ГЧП за рубежом</a:t>
            </a:r>
          </a:p>
          <a:p>
            <a:pPr>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r>
              <a:rPr lang="ru-RU" sz="1700" b="1" dirty="0" smtClean="0">
                <a:solidFill>
                  <a:srgbClr val="000000"/>
                </a:solidFill>
                <a:latin typeface="Times New Roman" pitchFamily="18" charset="0"/>
                <a:cs typeface="Times New Roman" pitchFamily="18" charset="0"/>
              </a:rPr>
              <a:t> </a:t>
            </a:r>
            <a:r>
              <a:rPr lang="ru-RU" sz="1700" dirty="0" smtClean="0">
                <a:solidFill>
                  <a:srgbClr val="000000"/>
                </a:solidFill>
                <a:latin typeface="Times New Roman" pitchFamily="18" charset="0"/>
                <a:cs typeface="Times New Roman" pitchFamily="18" charset="0"/>
              </a:rPr>
              <a:t>Всего </a:t>
            </a:r>
            <a:r>
              <a:rPr lang="ru-RU" sz="1700" dirty="0">
                <a:solidFill>
                  <a:srgbClr val="000000"/>
                </a:solidFill>
                <a:latin typeface="Times New Roman" pitchFamily="18" charset="0"/>
                <a:cs typeface="Times New Roman" pitchFamily="18" charset="0"/>
              </a:rPr>
              <a:t>в мире </a:t>
            </a:r>
            <a:r>
              <a:rPr lang="ru-RU" sz="1700" dirty="0" smtClean="0">
                <a:solidFill>
                  <a:srgbClr val="000000"/>
                </a:solidFill>
                <a:latin typeface="Times New Roman" pitchFamily="18" charset="0"/>
                <a:cs typeface="Times New Roman" pitchFamily="18" charset="0"/>
              </a:rPr>
              <a:t>ежегодно реализуются огромное количестве как крупных национальных проектов ГЧП, так и региональных </a:t>
            </a:r>
            <a:r>
              <a:rPr lang="ru-RU" sz="1700" dirty="0">
                <a:solidFill>
                  <a:srgbClr val="000000"/>
                </a:solidFill>
                <a:latin typeface="Times New Roman" pitchFamily="18" charset="0"/>
                <a:cs typeface="Times New Roman" pitchFamily="18" charset="0"/>
              </a:rPr>
              <a:t>и муниципальных проектов.</a:t>
            </a:r>
          </a:p>
          <a:p>
            <a:pPr>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r>
              <a:rPr lang="ru-RU" sz="1700" dirty="0">
                <a:solidFill>
                  <a:srgbClr val="000000"/>
                </a:solidFill>
                <a:latin typeface="Times New Roman" pitchFamily="18" charset="0"/>
                <a:cs typeface="Times New Roman" pitchFamily="18" charset="0"/>
              </a:rPr>
              <a:t>	Первая постройка канала по концессионному принципу во Франции датируется 1552 г. ГЧП в концессионной форме использовалось многими </a:t>
            </a:r>
            <a:r>
              <a:rPr lang="ru-RU" sz="1700" dirty="0" smtClean="0">
                <a:solidFill>
                  <a:srgbClr val="000000"/>
                </a:solidFill>
                <a:latin typeface="Times New Roman" pitchFamily="18" charset="0"/>
                <a:cs typeface="Times New Roman" pitchFamily="18" charset="0"/>
              </a:rPr>
              <a:t>странами на </a:t>
            </a:r>
            <a:r>
              <a:rPr lang="ru-RU" sz="1700" dirty="0">
                <a:solidFill>
                  <a:srgbClr val="000000"/>
                </a:solidFill>
                <a:latin typeface="Times New Roman" pitchFamily="18" charset="0"/>
                <a:cs typeface="Times New Roman" pitchFamily="18" charset="0"/>
              </a:rPr>
              <a:t>рубеже XIX - XX веков, особенно для строительства железных дорог</a:t>
            </a:r>
            <a:r>
              <a:rPr lang="ru-RU" sz="1700" b="1" dirty="0" smtClean="0">
                <a:solidFill>
                  <a:srgbClr val="000000"/>
                </a:solidFill>
                <a:latin typeface="Times New Roman" pitchFamily="18" charset="0"/>
                <a:cs typeface="Times New Roman" pitchFamily="18" charset="0"/>
              </a:rPr>
              <a:t>.</a:t>
            </a:r>
            <a:r>
              <a:rPr lang="ru-RU" sz="1700" b="1" dirty="0" smtClean="0">
                <a:latin typeface="Times New Roman" pitchFamily="18" charset="0"/>
                <a:cs typeface="Times New Roman" pitchFamily="18" charset="0"/>
              </a:rPr>
              <a:t> </a:t>
            </a:r>
            <a:r>
              <a:rPr lang="ru-RU" sz="1700" b="1" dirty="0" err="1" smtClean="0">
                <a:latin typeface="Times New Roman" pitchFamily="18" charset="0"/>
                <a:cs typeface="Times New Roman" pitchFamily="18" charset="0"/>
              </a:rPr>
              <a:t>Сoncessio</a:t>
            </a:r>
            <a:r>
              <a:rPr lang="ru-RU" sz="1700" b="1" dirty="0" smtClean="0">
                <a:latin typeface="Times New Roman" pitchFamily="18" charset="0"/>
                <a:cs typeface="Times New Roman" pitchFamily="18" charset="0"/>
              </a:rPr>
              <a:t> — разрешение, уступка) — это вид договора, по которому предусматривается передача государственного (муниципального) имущества на определенный срок частному инвестору, для обеспечения эффективного использования имущества, на условиях концессионных соглашений в сфере жилищно-коммунального хозяйства.</a:t>
            </a:r>
          </a:p>
          <a:p>
            <a:pPr>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r>
              <a:rPr lang="ru-RU" sz="1700" dirty="0">
                <a:solidFill>
                  <a:srgbClr val="000000"/>
                </a:solidFill>
                <a:latin typeface="Times New Roman" pitchFamily="18" charset="0"/>
                <a:cs typeface="Times New Roman" pitchFamily="18" charset="0"/>
              </a:rPr>
              <a:t>	</a:t>
            </a:r>
            <a:r>
              <a:rPr lang="ru-RU" sz="1700" dirty="0" smtClean="0">
                <a:solidFill>
                  <a:srgbClr val="000000"/>
                </a:solidFill>
                <a:latin typeface="Times New Roman" pitchFamily="18" charset="0"/>
                <a:cs typeface="Times New Roman" pitchFamily="18" charset="0"/>
              </a:rPr>
              <a:t>     Анализ </a:t>
            </a:r>
            <a:r>
              <a:rPr lang="ru-RU" sz="1700" dirty="0">
                <a:solidFill>
                  <a:srgbClr val="000000"/>
                </a:solidFill>
                <a:latin typeface="Times New Roman" pitchFamily="18" charset="0"/>
                <a:cs typeface="Times New Roman" pitchFamily="18" charset="0"/>
              </a:rPr>
              <a:t>опыта применения ГЧП в странах с разным уровнем социально-экономического развития, реализованных с помощью концессионной формы ГЧП, показал, что такие партнерства успешно применяются в транспортной (автодороги, железные дороги, аэропорты, порты, трубопроводный транспорт) и социальной инфраструктуре (здравоохранение, образование, развлечение, туризм), ЖКХ (водоснабжение, электроснабжение, очистка воды, газоснабжение и др.), в других сферах (тюрьмы, оборона, объекты военной сферы). При этом лидирующей является транспортная инфраструктура, за ней с небольшим отрывом следует социальная инфраструктура.</a:t>
            </a:r>
          </a:p>
          <a:p>
            <a:pPr>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r>
              <a:rPr lang="ru-RU" sz="1700" dirty="0">
                <a:solidFill>
                  <a:srgbClr val="000000"/>
                </a:solidFill>
                <a:latin typeface="Times New Roman" pitchFamily="18" charset="0"/>
                <a:cs typeface="Times New Roman" pitchFamily="18" charset="0"/>
              </a:rPr>
              <a:t>	</a:t>
            </a:r>
            <a:r>
              <a:rPr lang="ru-RU" sz="1700" dirty="0" smtClean="0">
                <a:solidFill>
                  <a:srgbClr val="000000"/>
                </a:solidFill>
                <a:latin typeface="Times New Roman" pitchFamily="18" charset="0"/>
                <a:cs typeface="Times New Roman" pitchFamily="18" charset="0"/>
              </a:rPr>
              <a:t>       Анализ </a:t>
            </a:r>
            <a:r>
              <a:rPr lang="ru-RU" sz="1700" dirty="0">
                <a:solidFill>
                  <a:srgbClr val="000000"/>
                </a:solidFill>
                <a:latin typeface="Times New Roman" pitchFamily="18" charset="0"/>
                <a:cs typeface="Times New Roman" pitchFamily="18" charset="0"/>
              </a:rPr>
              <a:t>зарубежного опыта использования ГЧП показал, что в каждой из стран «Большой семерки» имеется своя наиболее приоритетная отрасль по использованию ГЧП. Так, в США такой отраслью являются автодороги (32 из 36 проектов), в Великобритании – здравоохранение (123 из 352 проектов) и образование (113 из 352 проектов), в Германии – образование (24 из 56 проектов), в Италии, Канаде и Франции – здравоохранение.</a:t>
            </a:r>
          </a:p>
          <a:p>
            <a:pPr>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endParaRPr lang="ru-RU" sz="1700" dirty="0">
              <a:solidFill>
                <a:srgbClr val="000000"/>
              </a:solidFill>
              <a:latin typeface="Times New Roman" pitchFamily="18" charset="0"/>
              <a:cs typeface="Times New Roman" pitchFamily="18" charset="0"/>
            </a:endParaRPr>
          </a:p>
          <a:p>
            <a:pPr>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endParaRPr lang="ru-RU" sz="1700" dirty="0">
              <a:solidFill>
                <a:srgbClr val="000000"/>
              </a:solidFill>
              <a:latin typeface="Times New Roman" pitchFamily="18" charset="0"/>
              <a:cs typeface="Times New Roman" pitchFamily="18" charset="0"/>
            </a:endParaRPr>
          </a:p>
          <a:p>
            <a:pPr>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endParaRPr lang="ru-RU" sz="1700" b="1" dirty="0">
              <a:solidFill>
                <a:srgbClr val="000000"/>
              </a:solidFill>
              <a:latin typeface="Times New Roman" pitchFamily="18" charset="0"/>
              <a:cs typeface="Times New Roman" pitchFamily="18" charset="0"/>
            </a:endParaRPr>
          </a:p>
          <a:p>
            <a:pPr>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endParaRPr lang="ru-RU" sz="1700" b="1" dirty="0">
              <a:solidFill>
                <a:srgbClr val="000000"/>
              </a:solidFill>
              <a:latin typeface="Times New Roman" pitchFamily="18" charset="0"/>
              <a:cs typeface="Times New Roman" pitchFamily="18" charset="0"/>
            </a:endParaRPr>
          </a:p>
          <a:p>
            <a:pPr>
              <a:buFont typeface="Arial" charset="0"/>
              <a:buNone/>
              <a:tabLst>
                <a:tab pos="0" algn="l"/>
                <a:tab pos="912813" algn="l"/>
                <a:tab pos="1827213" algn="l"/>
                <a:tab pos="2741613" algn="l"/>
                <a:tab pos="3656013" algn="l"/>
                <a:tab pos="4570413" algn="l"/>
                <a:tab pos="5484813" algn="l"/>
                <a:tab pos="6399213" algn="l"/>
                <a:tab pos="7313613" algn="l"/>
                <a:tab pos="8228013" algn="l"/>
                <a:tab pos="9142413" algn="l"/>
                <a:tab pos="10056813" algn="l"/>
              </a:tabLst>
            </a:pPr>
            <a:endParaRPr lang="ru-RU" sz="1400" b="1"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500042"/>
            <a:ext cx="8429684" cy="4801314"/>
          </a:xfrm>
          <a:prstGeom prst="rect">
            <a:avLst/>
          </a:prstGeom>
        </p:spPr>
        <p:txBody>
          <a:bodyPr wrap="square">
            <a:spAutoFit/>
          </a:bodyPr>
          <a:lstStyle/>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Помимо доминирования реализации ГЧП в транспортной инфраструктуре, есть тенденция к применению механизмов партнерства в мировой практике для привлечения частных компаний к долговременному финансированию и управлению объектами общественной инфраструктуры, в частности ЖКХ, здравоохранением, благоустройством и т.п.</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i="1" dirty="0" smtClean="0">
                <a:solidFill>
                  <a:srgbClr val="000000"/>
                </a:solidFill>
                <a:latin typeface="Times New Roman" pitchFamily="18" charset="0"/>
                <a:cs typeface="Times New Roman" pitchFamily="18" charset="0"/>
              </a:rPr>
              <a:t>	Социальные сферы применения механизмов ЧГП в мире</a:t>
            </a:r>
            <a:r>
              <a:rPr lang="ru-RU" dirty="0" smtClean="0">
                <a:solidFill>
                  <a:srgbClr val="000000"/>
                </a:solidFill>
                <a:latin typeface="Times New Roman" pitchFamily="18" charset="0"/>
                <a:cs typeface="Times New Roman" pitchFamily="18" charset="0"/>
              </a:rPr>
              <a:t>:</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 Здравоохранение (строительство, реконструкция и управление больницами, поликлиниками и др. объектами</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 Спорт (строительство стадионов и иных спортсооружений)</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 Образование (строительство школ, реконструкций зданий университетов, общежитий, оснащение школ и университетов современным оборудованием)</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 Культура (реставрация памятников, строительство и реконструкция музейных комплексов)</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 Судебная система (строительство и реконструкция зданий судов, тюрем)</a:t>
            </a:r>
          </a:p>
          <a:p>
            <a:pP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 ЖКХ (водоочистка, </a:t>
            </a:r>
            <a:r>
              <a:rPr lang="ru-RU" dirty="0" err="1" smtClean="0">
                <a:solidFill>
                  <a:srgbClr val="000000"/>
                </a:solidFill>
                <a:latin typeface="Times New Roman" pitchFamily="18" charset="0"/>
                <a:cs typeface="Times New Roman" pitchFamily="18" charset="0"/>
              </a:rPr>
              <a:t>мусоропереработка</a:t>
            </a:r>
            <a:r>
              <a:rPr lang="ru-RU" dirty="0" smtClean="0">
                <a:solidFill>
                  <a:srgbClr val="000000"/>
                </a:solidFill>
                <a:latin typeface="Times New Roman" pitchFamily="18" charset="0"/>
                <a:cs typeface="Times New Roman" pitchFamily="18" charset="0"/>
              </a:rPr>
              <a:t>, </a:t>
            </a:r>
            <a:r>
              <a:rPr lang="ru-RU" dirty="0" err="1" smtClean="0">
                <a:solidFill>
                  <a:srgbClr val="000000"/>
                </a:solidFill>
                <a:latin typeface="Times New Roman" pitchFamily="18" charset="0"/>
                <a:cs typeface="Times New Roman" pitchFamily="18" charset="0"/>
              </a:rPr>
              <a:t>электро</a:t>
            </a:r>
            <a:r>
              <a:rPr lang="ru-RU" dirty="0" smtClean="0">
                <a:solidFill>
                  <a:srgbClr val="000000"/>
                </a:solidFill>
                <a:latin typeface="Times New Roman" pitchFamily="18" charset="0"/>
                <a:cs typeface="Times New Roman" pitchFamily="18" charset="0"/>
              </a:rPr>
              <a:t>- и теплоснабжение, водоснабжение, поддержка частным сектором освещения дорог и улиц, проекты в сфере энергосбережения).</a:t>
            </a:r>
            <a:endParaRPr lang="ru-RU" dirty="0">
              <a:solidFill>
                <a:srgbClr val="000000"/>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1"/>
            <a:ext cx="8786874" cy="6186309"/>
          </a:xfrm>
          <a:prstGeom prst="rect">
            <a:avLst/>
          </a:prstGeom>
        </p:spPr>
        <p:txBody>
          <a:bodyPr wrap="square">
            <a:spAutoFit/>
          </a:bodyPr>
          <a:lstStyle/>
          <a:p>
            <a:pPr>
              <a:tabLst>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rPr>
              <a:t>      </a:t>
            </a:r>
            <a:r>
              <a:rPr lang="ru-RU" dirty="0" smtClean="0">
                <a:solidFill>
                  <a:srgbClr val="000000"/>
                </a:solidFill>
                <a:latin typeface="Times New Roman" pitchFamily="18" charset="0"/>
                <a:cs typeface="Times New Roman" pitchFamily="18" charset="0"/>
              </a:rPr>
              <a:t>В других развитых странах (Австрия, Бельгия, Дания, Австралия, Израиль, Ирландия, Финляндия, Испания, Португалия, Греция, Южная Корея, Сингапур) на 1-м месте по числу использования ГЧП находится отрасль, связанная со строительством и реконструкцией автодорог, а за ней уже следуют с весьма значительным отрывом здравоохранение, образование и средства размещения.</a:t>
            </a:r>
          </a:p>
          <a:p>
            <a:pPr>
              <a:tabLst>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Существует корреляция между уровнем развития страны и отраслью, которая выбирается для привлечения в нее инвестиций с помощью ГЧП. В связи с высоким уровнем социально-экономического развития стран «Большой семерки» и других развитых стран приоритетность отраслей здравоохранения и образования обусловлена также политикой этих государств и их социально-экономическим развитием.</a:t>
            </a:r>
          </a:p>
          <a:p>
            <a:pPr marL="341313" indent="-341313">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     Напротив, в развивающихся странах и странах с переходной</a:t>
            </a:r>
          </a:p>
          <a:p>
            <a:pPr marL="341313" indent="-341313">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экономикой указанные отрасли (за исключением автодорог) не будут</a:t>
            </a:r>
          </a:p>
          <a:p>
            <a:pPr marL="341313" indent="-341313">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приоритетными. Учитывая более низкий уровень экономического</a:t>
            </a:r>
          </a:p>
          <a:p>
            <a:pPr>
              <a:tabLst>
                <a:tab pos="0" algn="l"/>
                <a:tab pos="1257300" algn="l"/>
                <a:tab pos="2171700" algn="l"/>
                <a:tab pos="3086100" algn="l"/>
                <a:tab pos="4000500" algn="l"/>
                <a:tab pos="4914900" algn="l"/>
                <a:tab pos="5829300" algn="l"/>
                <a:tab pos="6743700" algn="l"/>
                <a:tab pos="7658100" algn="l"/>
                <a:tab pos="8572500" algn="l"/>
                <a:tab pos="9486900" algn="l"/>
                <a:tab pos="10401300" algn="l"/>
              </a:tabLst>
            </a:pPr>
            <a:r>
              <a:rPr lang="ru-RU" dirty="0" smtClean="0">
                <a:solidFill>
                  <a:srgbClr val="000000"/>
                </a:solidFill>
                <a:latin typeface="Times New Roman" pitchFamily="18" charset="0"/>
                <a:cs typeface="Times New Roman" pitchFamily="18" charset="0"/>
              </a:rPr>
              <a:t>развития в этих странах, на 1-е место по приоритетности привлечения инвестиций с помощью ГЧП должна выйти транспортная инфраструктура, а именно строительство и реконструкция автодорог, аэропортов, железных дорог и др. Так, в странах с переходной экономикой (37 из 915 проектов)– страны Центральной и Восточной Европы (Болгария, Чехия, Венгрия, Хорватия, Польша, Румыния); страны Балтии (Латвия); страны СНГ (Украина), отрасли «Здравоохранение» и «Образование» находятся уже далеко не на 1-м месте по применению ГЧП – лидируют автодороги, строительство мостов и тоннелей, легкого наземного метро, аэропортов.</a:t>
            </a:r>
          </a:p>
          <a:p>
            <a:pPr>
              <a:tabLst>
                <a:tab pos="1257300" algn="l"/>
                <a:tab pos="2171700" algn="l"/>
                <a:tab pos="3086100" algn="l"/>
                <a:tab pos="4000500" algn="l"/>
                <a:tab pos="4914900" algn="l"/>
                <a:tab pos="5829300" algn="l"/>
                <a:tab pos="6743700" algn="l"/>
                <a:tab pos="7658100" algn="l"/>
                <a:tab pos="8572500" algn="l"/>
                <a:tab pos="9486900" algn="l"/>
                <a:tab pos="10401300" algn="l"/>
              </a:tabLst>
            </a:pPr>
            <a:endParaRPr lang="ru-RU" dirty="0">
              <a:solidFill>
                <a:srgbClr val="000000"/>
              </a:solidFill>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14290"/>
            <a:ext cx="8858312" cy="6463308"/>
          </a:xfrm>
          <a:prstGeom prst="rect">
            <a:avLst/>
          </a:prstGeom>
        </p:spPr>
        <p:txBody>
          <a:bodyPr wrap="square">
            <a:spAutoFit/>
          </a:bodyPr>
          <a:lstStyle/>
          <a:p>
            <a:r>
              <a:rPr lang="ru-RU" dirty="0" smtClean="0">
                <a:latin typeface="Times New Roman" pitchFamily="18" charset="0"/>
                <a:cs typeface="Times New Roman" pitchFamily="18" charset="0"/>
              </a:rPr>
              <a:t>    Оценивая инновационный потенциал предпринимателей любой формы собственности, нужно четко разграничивать:</a:t>
            </a:r>
          </a:p>
          <a:p>
            <a:pPr lvl="0"/>
            <a:r>
              <a:rPr lang="ru-RU" dirty="0" smtClean="0">
                <a:latin typeface="Times New Roman"/>
                <a:cs typeface="Times New Roman"/>
              </a:rPr>
              <a:t>■</a:t>
            </a:r>
            <a:r>
              <a:rPr lang="ru-RU" dirty="0" smtClean="0">
                <a:latin typeface="Times New Roman" pitchFamily="18" charset="0"/>
                <a:cs typeface="Times New Roman" pitchFamily="18" charset="0"/>
              </a:rPr>
              <a:t> стимулы, побуждающие предпринимателей становиться на рисковый путь инноваций;</a:t>
            </a:r>
          </a:p>
          <a:p>
            <a:pPr lvl="0"/>
            <a:r>
              <a:rPr lang="ru-RU" dirty="0" smtClean="0">
                <a:latin typeface="Times New Roman" pitchFamily="18" charset="0"/>
                <a:cs typeface="Times New Roman" pitchFamily="18" charset="0"/>
              </a:rPr>
              <a:t> </a:t>
            </a:r>
            <a:r>
              <a:rPr lang="ru-RU" dirty="0" err="1" smtClean="0">
                <a:latin typeface="Times New Roman"/>
                <a:cs typeface="Times New Roman"/>
              </a:rPr>
              <a:t>■</a:t>
            </a:r>
            <a:r>
              <a:rPr lang="ru-RU" dirty="0" err="1" smtClean="0">
                <a:latin typeface="Times New Roman" pitchFamily="18" charset="0"/>
                <a:cs typeface="Times New Roman" pitchFamily="18" charset="0"/>
              </a:rPr>
              <a:t>возможности</a:t>
            </a:r>
            <a:r>
              <a:rPr lang="ru-RU" dirty="0" smtClean="0">
                <a:latin typeface="Times New Roman" pitchFamily="18" charset="0"/>
                <a:cs typeface="Times New Roman" pitchFamily="18" charset="0"/>
              </a:rPr>
              <a:t> для предпринимателей осуществлять </a:t>
            </a:r>
            <a:r>
              <a:rPr lang="ru-RU" dirty="0" err="1" smtClean="0">
                <a:latin typeface="Times New Roman" pitchFamily="18" charset="0"/>
                <a:cs typeface="Times New Roman" pitchFamily="18" charset="0"/>
              </a:rPr>
              <a:t>инно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вации</a:t>
            </a:r>
            <a:r>
              <a:rPr lang="ru-RU" dirty="0" smtClean="0">
                <a:latin typeface="Times New Roman" pitchFamily="18" charset="0"/>
                <a:cs typeface="Times New Roman" pitchFamily="18" charset="0"/>
              </a:rPr>
              <a:t>;</a:t>
            </a:r>
          </a:p>
          <a:p>
            <a:pPr lvl="0"/>
            <a:r>
              <a:rPr lang="ru-RU" dirty="0" smtClean="0">
                <a:latin typeface="Times New Roman" pitchFamily="18" charset="0"/>
                <a:cs typeface="Times New Roman" pitchFamily="18" charset="0"/>
              </a:rPr>
              <a:t> </a:t>
            </a:r>
            <a:r>
              <a:rPr lang="ru-RU" dirty="0" err="1" smtClean="0">
                <a:latin typeface="Times New Roman"/>
                <a:cs typeface="Times New Roman"/>
              </a:rPr>
              <a:t>■</a:t>
            </a:r>
            <a:r>
              <a:rPr lang="ru-RU" dirty="0" err="1" smtClean="0">
                <a:latin typeface="Times New Roman" pitchFamily="18" charset="0"/>
                <a:cs typeface="Times New Roman" pitchFamily="18" charset="0"/>
              </a:rPr>
              <a:t>ограничения</a:t>
            </a:r>
            <a:r>
              <a:rPr lang="ru-RU" dirty="0" smtClean="0">
                <a:latin typeface="Times New Roman" pitchFamily="18" charset="0"/>
                <a:cs typeface="Times New Roman" pitchFamily="18" charset="0"/>
              </a:rPr>
              <a:t>, которые сдерживают инновационную деятельность предпринимателей.</a:t>
            </a:r>
            <a:r>
              <a:rPr lang="ru-RU" dirty="0" smtClean="0">
                <a:latin typeface="Times New Roman"/>
                <a:cs typeface="Times New Roman"/>
              </a:rPr>
              <a:t> </a:t>
            </a:r>
          </a:p>
          <a:p>
            <a:pPr lvl="0"/>
            <a:r>
              <a:rPr lang="ru-RU" b="1" i="1" dirty="0" smtClean="0">
                <a:latin typeface="Times New Roman" pitchFamily="18" charset="0"/>
                <a:cs typeface="Times New Roman" pitchFamily="18" charset="0"/>
              </a:rPr>
              <a:t>    Стимулы предпринимателей к инновациям</a:t>
            </a:r>
            <a:r>
              <a:rPr lang="ru-RU" i="1"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Обычно связывают стимулы предпринимателей к инновациям с их жаждой увеличения прибыли за счет продажи на рынке более качественной, конкурентоспособной или принципиально новой продукции либо применения более эффективной новой или модифицированной технологии. </a:t>
            </a:r>
          </a:p>
          <a:p>
            <a:r>
              <a:rPr lang="ru-RU" dirty="0" smtClean="0">
                <a:latin typeface="Times New Roman" pitchFamily="18" charset="0"/>
                <a:cs typeface="Times New Roman" pitchFamily="18" charset="0"/>
              </a:rPr>
              <a:t>    Это так, но это лишь полуправда. Удачные инновации действительно приносят прибыль и даже сверхприбыль. Но на пути к этой дополнительной прибыли или сверхприбыли лежит инновационный порог, который далеко не всем удается переступить: повышенные затраты периода освоения новой продукции и технологии (неизбежные издержки освоения, которые особенно высоки по принципиально новой продукции или технологии). </a:t>
            </a:r>
          </a:p>
          <a:p>
            <a:r>
              <a:rPr lang="ru-RU" dirty="0" smtClean="0">
                <a:latin typeface="Times New Roman" pitchFamily="18" charset="0"/>
                <a:cs typeface="Times New Roman" pitchFamily="18" charset="0"/>
              </a:rPr>
              <a:t>    Кроме того, неизвестно, как поведут себя покупатели новой или улучшенной продукции (товара или услуги), примет ли ее рынок и оправдаются ли расчеты на объем продаж и окупаемость затрат.</a:t>
            </a:r>
            <a:r>
              <a:rPr lang="ru-RU" dirty="0" smtClean="0"/>
              <a:t> </a:t>
            </a:r>
            <a:r>
              <a:rPr lang="ru-RU" dirty="0" smtClean="0">
                <a:latin typeface="Times New Roman" pitchFamily="18" charset="0"/>
                <a:cs typeface="Times New Roman" pitchFamily="18" charset="0"/>
              </a:rPr>
              <a:t>К тому же новая продукция (технология) может оказаться недоработанной, таящей конструктивные недостатки, которые не всегда удается преодолеть, и желанный эффект останется красивой мечтой, воздушным замком, окрестности которого усеяны костями неудачников. Поэтому предпринимателю приходится трижды подумать, прежде чем браться за новое дело.</a:t>
            </a:r>
          </a:p>
          <a:p>
            <a:pPr marL="342900" lvl="0" indent="-342900">
              <a:buAutoNum type="arabicPeriod"/>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424936" cy="5539978"/>
          </a:xfrm>
          <a:prstGeom prst="rect">
            <a:avLst/>
          </a:prstGeom>
        </p:spPr>
        <p:txBody>
          <a:bodyPr wrap="square">
            <a:spAutoFit/>
          </a:bodyPr>
          <a:lstStyle/>
          <a:p>
            <a:r>
              <a:rPr lang="ru-RU" sz="2400"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Однако есть сила, которая вынуждает предпринимателя все- таки идти на инновационный риск. </a:t>
            </a:r>
            <a:r>
              <a:rPr lang="ru-RU" i="1" dirty="0" smtClean="0">
                <a:latin typeface="Times New Roman" pitchFamily="18" charset="0"/>
                <a:cs typeface="Times New Roman" pitchFamily="18" charset="0"/>
              </a:rPr>
              <a:t>Это сила рыночной конкуренции. </a:t>
            </a:r>
            <a:r>
              <a:rPr lang="ru-RU" dirty="0" smtClean="0">
                <a:latin typeface="Times New Roman" pitchFamily="18" charset="0"/>
                <a:cs typeface="Times New Roman" pitchFamily="18" charset="0"/>
              </a:rPr>
              <a:t>Закон конкуренции вынуждает предпринимателей под угрозой падения прибыли, потери конкурентоспособности и банкротства становиться на рисковый инновационный путь. Действует правило: «Если не я, то другой». Рынок наполнен производителями товаров и услуг, которые сражаются за рыночные ниши, за благосклонность и спрос покупателей. Те, кто успокаиваются, устают в сражении, отстают в этом соревновании, не прибегают к инновациям, рано или</a:t>
            </a:r>
            <a:r>
              <a:rPr lang="ru-RU" sz="2400"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поздно обречены на потерю рынка и разорение. </a:t>
            </a:r>
          </a:p>
          <a:p>
            <a:pPr indent="228600" fontAlgn="base">
              <a:spcBef>
                <a:spcPct val="0"/>
              </a:spcBef>
              <a:spcAft>
                <a:spcPct val="0"/>
              </a:spcAft>
            </a:pPr>
            <a:r>
              <a:rPr lang="ru-RU" dirty="0" smtClean="0">
                <a:solidFill>
                  <a:srgbClr val="000000"/>
                </a:solidFill>
                <a:latin typeface="Times New Roman" pitchFamily="18" charset="0"/>
                <a:ea typeface="Times New Roman" pitchFamily="18" charset="0"/>
                <a:cs typeface="Times New Roman" pitchFamily="18" charset="0"/>
              </a:rPr>
              <a:t>И эта угроза постоянно висит над каждым предпринимателем — и мелким, и крупным, включая ТНК. Это сочетание пряника (в виде инновационной сверхприбыли) и кнута (угрозы потери рынка, вытеснения </a:t>
            </a:r>
            <a:r>
              <a:rPr lang="ru-RU" dirty="0" err="1" smtClean="0">
                <a:solidFill>
                  <a:srgbClr val="000000"/>
                </a:solidFill>
                <a:latin typeface="Times New Roman" pitchFamily="18" charset="0"/>
                <a:ea typeface="Times New Roman" pitchFamily="18" charset="0"/>
                <a:cs typeface="Times New Roman" pitchFamily="18" charset="0"/>
              </a:rPr>
              <a:t>инновационно</a:t>
            </a:r>
            <a:r>
              <a:rPr lang="ru-RU" dirty="0" smtClean="0">
                <a:solidFill>
                  <a:srgbClr val="000000"/>
                </a:solidFill>
                <a:latin typeface="Times New Roman" pitchFamily="18" charset="0"/>
                <a:ea typeface="Times New Roman" pitchFamily="18" charset="0"/>
                <a:cs typeface="Times New Roman" pitchFamily="18" charset="0"/>
              </a:rPr>
              <a:t> более удачливым соперником и разорения) пронизывает всю рыночную экономику, является главным стимулом инновационного предпринимательства и основным механизмом технологического и экономического прогресса. Это то, что оправдывает и продлевает существование рынка, несмотря на все его несовершенства и потери.</a:t>
            </a:r>
            <a:endParaRPr lang="ru-RU" dirty="0" smtClean="0">
              <a:latin typeface="Times New Roman" pitchFamily="18" charset="0"/>
              <a:cs typeface="Times New Roman" pitchFamily="18" charset="0"/>
            </a:endParaRPr>
          </a:p>
          <a:p>
            <a:pPr lvl="0" indent="228600" fontAlgn="base">
              <a:spcBef>
                <a:spcPct val="0"/>
              </a:spcBef>
              <a:spcAft>
                <a:spcPct val="0"/>
              </a:spcAft>
            </a:pPr>
            <a:endParaRPr lang="ru-RU" dirty="0" smtClean="0">
              <a:solidFill>
                <a:srgbClr val="000000"/>
              </a:solidFill>
              <a:latin typeface="Times New Roman" pitchFamily="18" charset="0"/>
              <a:ea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rot="10800000" flipV="1">
            <a:off x="214282" y="74294"/>
            <a:ext cx="8715436" cy="674030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tabLst>
                <a:tab pos="477838" algn="l"/>
              </a:tabLst>
            </a:pPr>
            <a:r>
              <a:rPr kumimoji="0" lang="ru-RU"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a:t>
            </a:r>
            <a:r>
              <a:rPr kumimoji="0" lang="ru-RU"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Возможности заняться инновационным проектом.</a:t>
            </a:r>
            <a:r>
              <a:rPr kumimoji="0" lang="ru-RU"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Прежде всего необходимо наличие изобретения или другого результата научно-технической деятельности, прошедшего экспертизу или опытную эксплуатацию, как самое минимальное — заманчивую инновационную идею, пригодную для технологического применения. Эту предпосылку можно либо заказать собственному исследовательскому или конструкторскому подразделению, специализированному НИИ или КБ, либо приобрести лицензию на внутреннем или зарубежном рынке, провести патентные исследования и т.п. Если проблема есть, а пути ее решения неизвестны — инновация не состоится. Но сама по себе грамотно сформулированная проблема, технологическая потребность общества побуждает ученых, изобретателей и инженеров к поиску путей решения этой проблемы.</a:t>
            </a:r>
          </a:p>
          <a:p>
            <a:pPr indent="228600" fontAlgn="base">
              <a:spcBef>
                <a:spcPct val="0"/>
              </a:spcBef>
              <a:spcAft>
                <a:spcPct val="0"/>
              </a:spcAft>
              <a:tabLst>
                <a:tab pos="477838" algn="l"/>
              </a:tabLst>
            </a:pPr>
            <a:r>
              <a:rPr lang="ru-RU" dirty="0" smtClean="0">
                <a:solidFill>
                  <a:srgbClr val="000000"/>
                </a:solidFill>
                <a:latin typeface="Times New Roman" pitchFamily="18" charset="0"/>
                <a:ea typeface="Times New Roman" pitchFamily="18" charset="0"/>
                <a:cs typeface="Times New Roman" pitchFamily="18" charset="0"/>
              </a:rPr>
              <a:t>Далее: предприниматель должен иметь ресурсы для осуществления инновации, и порой немалые, если речь идет о принципиально новой продукции (технологии), о базисной инновации. Это либо собственные средства (амортизация и прибыль), либо возможность дополнительно привлечь средства путем эмиссии акции, поиска стратегического инвестора или долгосрочного кредита банка (фонда). А ресурсные возможности неодинаковы у предпринимателей с разными масштабами производства и на различных фазах экономического цикла. В фазах кризиса и депрессии возможности привлечения ресурсов для инновации весьма ограниченны. В фазах оживления (а точнее — с конца депрессии) и подъема развертывается инвестиционный бум, капиталы устремляются к инновациям, более склонны к риску. В фазе стабильности (зрелости), предшествующей кризису, отдача инноваций падает, повышаются инновационный риск и дефицит ресурсов.</a:t>
            </a:r>
            <a:endParaRPr lang="ru-RU" dirty="0" smtClean="0">
              <a:latin typeface="Arial" pitchFamily="34" charset="0"/>
            </a:endParaRPr>
          </a:p>
          <a:p>
            <a:pPr marL="0" marR="0" lvl="0" indent="228600" algn="l" defTabSz="914400" rtl="0" eaLnBrk="1" fontAlgn="base" latinLnBrk="0" hangingPunct="1">
              <a:lnSpc>
                <a:spcPct val="100000"/>
              </a:lnSpc>
              <a:spcBef>
                <a:spcPct val="0"/>
              </a:spcBef>
              <a:spcAft>
                <a:spcPct val="0"/>
              </a:spcAft>
              <a:buClrTx/>
              <a:buSzTx/>
              <a:tabLst>
                <a:tab pos="477838" algn="l"/>
              </a:tabLst>
            </a:pPr>
            <a:endParaRPr kumimoji="0" lang="ru-RU"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395536" y="140112"/>
            <a:ext cx="8280920" cy="317009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Наконец, возможности инноваций определяются личностью предпринимателя, его склонностью идти на риск, уровнем его квалификации и стратегического мышления. Во многом это зависит и от возраста предпринимателя. Если он находится в молодом, инновационном возрасте, то его больше тянет к нововведениям, несмотря на риск, который часто кажется не столь уж ; в канительным, если нужно утвердить себя в деловом мире. Пред­приниматель в зрелом возрасте уже многого достиг, он хорошо тает все опасности рисковых решений, ему есть что терять, он менее склонен к переменам в сложившемся стиле жизни и деятельности.</a:t>
            </a:r>
            <a:endParaRPr kumimoji="0" lang="ru-RU" sz="20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rot="10800000" flipV="1">
            <a:off x="179512" y="-109949"/>
            <a:ext cx="8964488" cy="681725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tabLst>
                <a:tab pos="466725" algn="l"/>
              </a:tabLst>
            </a:pPr>
            <a:r>
              <a:rPr kumimoji="0" lang="ru-RU" sz="23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 Ограничения на пути предпринимателей к инновации. </a:t>
            </a:r>
          </a:p>
          <a:p>
            <a:pPr marL="0" marR="0" lvl="0" indent="228600" algn="l" defTabSz="914400" rtl="0" eaLnBrk="1" fontAlgn="base" latinLnBrk="0" hangingPunct="1">
              <a:lnSpc>
                <a:spcPct val="100000"/>
              </a:lnSpc>
              <a:spcBef>
                <a:spcPct val="0"/>
              </a:spcBef>
              <a:spcAft>
                <a:spcPct val="0"/>
              </a:spcAft>
              <a:buClrTx/>
              <a:buSzTx/>
              <a:tabLst>
                <a:tab pos="466725" algn="l"/>
              </a:tabLst>
            </a:pPr>
            <a:r>
              <a:rPr kumimoji="0" lang="ru-RU" sz="23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300" b="1" i="1" u="none" strike="noStrike" cap="none" normalizeH="0" baseline="0" dirty="0" smtClean="0">
                <a:ln>
                  <a:noFill/>
                </a:ln>
                <a:solidFill>
                  <a:srgbClr val="000000"/>
                </a:solidFill>
                <a:effectLst/>
                <a:latin typeface="Times New Roman"/>
                <a:ea typeface="Times New Roman" pitchFamily="18" charset="0"/>
                <a:cs typeface="Times New Roman"/>
              </a:rPr>
              <a:t>●</a:t>
            </a:r>
            <a:r>
              <a:rPr lang="ru-RU" sz="2300" b="1" dirty="0" smtClean="0">
                <a:solidFill>
                  <a:srgbClr val="000000"/>
                </a:solidFill>
                <a:latin typeface="Times New Roman" pitchFamily="18" charset="0"/>
                <a:ea typeface="Times New Roman" pitchFamily="18" charset="0"/>
                <a:cs typeface="Times New Roman" pitchFamily="18" charset="0"/>
              </a:rPr>
              <a:t>Э</a:t>
            </a:r>
            <a:r>
              <a:rPr kumimoji="0" lang="ru-RU" sz="23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то ресурсные ограничения</a:t>
            </a:r>
            <a:r>
              <a:rPr kumimoji="0" lang="ru-RU" sz="23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далеко не каждый предприниматель имеет собственные ресурсы и возможность привлечь внешние источники для осуществления крупных инноваций. Отсюда и возникает необходимость объединяться в холдинги, концерны, консорциумы, стратегические технологические альянсы и т.п., чтобы преодолеть это ограничение.</a:t>
            </a:r>
            <a:endParaRPr kumimoji="0" lang="ru-RU" sz="2300" b="0"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endParaRPr>
          </a:p>
          <a:p>
            <a:pPr indent="228600" eaLnBrk="0" fontAlgn="base" hangingPunct="0">
              <a:spcBef>
                <a:spcPct val="0"/>
              </a:spcBef>
              <a:spcAft>
                <a:spcPct val="0"/>
              </a:spcAft>
              <a:tabLst>
                <a:tab pos="466725" algn="l"/>
              </a:tabLst>
            </a:pPr>
            <a:r>
              <a:rPr lang="ru-RU" sz="2300" b="1" i="1" dirty="0" smtClean="0">
                <a:solidFill>
                  <a:srgbClr val="000000"/>
                </a:solidFill>
                <a:latin typeface="Times New Roman" pitchFamily="18" charset="0"/>
                <a:ea typeface="Times New Roman" pitchFamily="18" charset="0"/>
                <a:cs typeface="Times New Roman" pitchFamily="18" charset="0"/>
              </a:rPr>
              <a:t> </a:t>
            </a:r>
            <a:r>
              <a:rPr lang="ru-RU" sz="2300" b="1" i="1" dirty="0" smtClean="0">
                <a:solidFill>
                  <a:srgbClr val="000000"/>
                </a:solidFill>
                <a:latin typeface="Times New Roman"/>
                <a:ea typeface="Times New Roman" pitchFamily="18" charset="0"/>
                <a:cs typeface="Times New Roman"/>
              </a:rPr>
              <a:t>● </a:t>
            </a:r>
            <a:r>
              <a:rPr kumimoji="0" lang="ru-RU" sz="2300" b="1"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rPr>
              <a:t>Это фактор времени</a:t>
            </a:r>
            <a:r>
              <a:rPr kumimoji="0" lang="ru-RU" sz="2300" b="0"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rPr>
              <a:t>, он действует в двух направлениях. С одной стороны, чем крупнее нововведение, тем больше времени требуется для его разработки и реализации, для </a:t>
            </a:r>
            <a:r>
              <a:rPr lang="ru-RU" sz="2300" dirty="0" smtClean="0">
                <a:latin typeface="Times New Roman" pitchFamily="18" charset="0"/>
                <a:cs typeface="Times New Roman" pitchFamily="18" charset="0"/>
              </a:rPr>
              <a:t>окупаемости вложенных средств. А за счет чего жить это время? Значит, нужно иметь иные, прибыльные продукты или технологии. С другой стороны, осуществив крупное нововведение, предприниматель берет «инновационную паузу»: нужно иметь время, чтобы вложенные в технологию ресурсы окупили себя. Инновации, требующие перестройки хозяйственного организма, не могут быть непрерывными, иначе этот организм потеряет жизнестойкость и перестанет приносить прибыль, преждевременно погибнет.</a:t>
            </a:r>
          </a:p>
          <a:p>
            <a:pPr lvl="0" indent="228600" eaLnBrk="0" fontAlgn="base" hangingPunct="0">
              <a:spcBef>
                <a:spcPct val="0"/>
              </a:spcBef>
              <a:spcAft>
                <a:spcPct val="0"/>
              </a:spcAft>
              <a:tabLst>
                <a:tab pos="466725" algn="l"/>
              </a:tabLst>
            </a:pPr>
            <a:r>
              <a:rPr lang="ru-RU" sz="2300" dirty="0" smtClean="0">
                <a:latin typeface="Times New Roman" pitchFamily="18" charset="0"/>
                <a:cs typeface="Times New Roman" pitchFamily="18" charset="0"/>
              </a:rPr>
              <a:t> </a:t>
            </a:r>
            <a:endParaRPr kumimoji="0" lang="ru-RU" sz="23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rot="10800000" flipV="1">
            <a:off x="325930" y="978812"/>
            <a:ext cx="8568952" cy="452431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28600" fontAlgn="base">
              <a:spcBef>
                <a:spcPct val="0"/>
              </a:spcBef>
              <a:spcAft>
                <a:spcPct val="0"/>
              </a:spcAft>
            </a:pPr>
            <a:r>
              <a:rPr kumimoji="0" lang="ru-RU" sz="2400" b="0" i="0" u="none" strike="noStrike" cap="none" normalizeH="0" baseline="0" dirty="0" smtClean="0">
                <a:ln>
                  <a:noFill/>
                </a:ln>
                <a:solidFill>
                  <a:srgbClr val="000000"/>
                </a:solidFill>
                <a:effectLst/>
                <a:latin typeface="Times New Roman"/>
                <a:ea typeface="Times New Roman" pitchFamily="18" charset="0"/>
                <a:cs typeface="Times New Roman"/>
              </a:rPr>
              <a:t>● </a:t>
            </a: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Важным фактором инновационного риска является непрерывность научно-технической и изобретательской деятельности, появление время от времени более эффективных продуктов и технологии, что ведет к досрочному падению эффективности ранее созданных и освоенных инноваций.</a:t>
            </a:r>
            <a:r>
              <a:rPr lang="ru-RU" sz="2400" dirty="0" smtClean="0"/>
              <a:t>  </a:t>
            </a:r>
          </a:p>
          <a:p>
            <a:pPr lvl="0" indent="228600" fontAlgn="base">
              <a:spcBef>
                <a:spcPct val="0"/>
              </a:spcBef>
              <a:spcAft>
                <a:spcPct val="0"/>
              </a:spcAft>
            </a:pPr>
            <a:r>
              <a:rPr lang="ru-RU" sz="2400" dirty="0" smtClean="0"/>
              <a:t> </a:t>
            </a:r>
            <a:r>
              <a:rPr lang="ru-RU" sz="2400" dirty="0" smtClean="0">
                <a:solidFill>
                  <a:srgbClr val="000000"/>
                </a:solidFill>
                <a:latin typeface="Times New Roman"/>
                <a:ea typeface="Times New Roman" pitchFamily="18" charset="0"/>
                <a:cs typeface="Times New Roman"/>
              </a:rPr>
              <a:t>●</a:t>
            </a:r>
            <a:r>
              <a:rPr lang="ru-RU" sz="2400" dirty="0" smtClean="0"/>
              <a:t> </a:t>
            </a:r>
            <a:r>
              <a:rPr lang="ru-RU" sz="2400" dirty="0" smtClean="0">
                <a:latin typeface="Times New Roman" pitchFamily="18" charset="0"/>
                <a:cs typeface="Times New Roman" pitchFamily="18" charset="0"/>
              </a:rPr>
              <a:t>Наконец, ограничением базисной инновации служит ее межотраслевой характер, когда для появления новой сложной технической системы требуется скоординированное взаимодействие десятков разных предприятий, принадлежащих разным отраслям и собственникам. Наладить такое взаимодействие без государственной поддержки нередко оказывается затруднительным.</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548680"/>
            <a:ext cx="8568952" cy="4893647"/>
          </a:xfrm>
          <a:prstGeom prst="rect">
            <a:avLst/>
          </a:prstGeom>
        </p:spPr>
        <p:txBody>
          <a:bodyPr wrap="square">
            <a:spAutoFit/>
          </a:bodyPr>
          <a:lstStyle/>
          <a:p>
            <a:r>
              <a:rPr lang="ru-RU" sz="2400" dirty="0" smtClean="0">
                <a:latin typeface="Times New Roman" pitchFamily="18" charset="0"/>
                <a:cs typeface="Times New Roman" pitchFamily="18" charset="0"/>
              </a:rPr>
              <a:t>Таким образом, инновационный потенциал предпринимателей в рыночной экономике первичный, мощный, но не безграничный. Он наталкивается на определенные ограничения. Требуется партнерское взаимодействие предпринимателей с государством, чтобы реализовать  стратегию инновационного прорыва.</a:t>
            </a:r>
          </a:p>
          <a:p>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Инновационно-стратегическая</a:t>
            </a:r>
            <a:r>
              <a:rPr lang="ru-RU" sz="2400" b="1" dirty="0" smtClean="0">
                <a:latin typeface="Times New Roman" pitchFamily="18" charset="0"/>
                <a:cs typeface="Times New Roman" pitchFamily="18" charset="0"/>
              </a:rPr>
              <a:t> функция государства. </a:t>
            </a:r>
            <a:r>
              <a:rPr lang="ru-RU" sz="2400" dirty="0" smtClean="0">
                <a:latin typeface="Times New Roman" pitchFamily="18" charset="0"/>
                <a:cs typeface="Times New Roman" pitchFamily="18" charset="0"/>
              </a:rPr>
              <a:t>Государство является непременным участником инновационного процесса, выполняя одну из важнейших, ответственейших и квалифицированных функций, требующих высочайшего профессионализма, стратегического мышления и усилий со стороны руководителей государства, его органов и государственных служащих, — </a:t>
            </a:r>
            <a:r>
              <a:rPr lang="ru-RU" sz="2400" dirty="0" err="1" smtClean="0">
                <a:latin typeface="Times New Roman" pitchFamily="18" charset="0"/>
                <a:cs typeface="Times New Roman" pitchFamily="18" charset="0"/>
              </a:rPr>
              <a:t>инновационно-стратегическую</a:t>
            </a:r>
            <a:r>
              <a:rPr lang="ru-RU" sz="2400" dirty="0" smtClean="0">
                <a:latin typeface="Times New Roman" pitchFamily="18" charset="0"/>
                <a:cs typeface="Times New Roman" pitchFamily="18" charset="0"/>
              </a:rPr>
              <a:t> функцию. </a:t>
            </a:r>
            <a:endParaRPr lang="ru-RU"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459</TotalTime>
  <Words>2323</Words>
  <Application>Microsoft Office PowerPoint</Application>
  <PresentationFormat>Экран (4:3)</PresentationFormat>
  <Paragraphs>108</Paragraphs>
  <Slides>25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Тема 6. Государственно-частное партнерство как механизм поддержки инновационной деятельности</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Государственно-частное партнерство как механизм поддержки инновационной деятельности</dc:title>
  <dc:creator>Admin</dc:creator>
  <cp:lastModifiedBy>Lenovo</cp:lastModifiedBy>
  <cp:revision>55</cp:revision>
  <dcterms:modified xsi:type="dcterms:W3CDTF">2021-10-07T11:09:26Z</dcterms:modified>
</cp:coreProperties>
</file>